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256" r:id="rId35"/>
    <p:sldId id="257" r:id="rId36"/>
    <p:sldId id="258"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0CCC4-D141-4A70-BDD3-FFE5ACEC214E}" type="datetimeFigureOut">
              <a:rPr lang="tr-TR" smtClean="0"/>
              <a:t>27.12.2022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1274AB-3222-4139-B3FA-75D01E9034E1}" type="slidenum">
              <a:rPr lang="tr-TR" smtClean="0"/>
              <a:t>‹#›</a:t>
            </a:fld>
            <a:endParaRPr lang="tr-TR"/>
          </a:p>
        </p:txBody>
      </p:sp>
    </p:spTree>
    <p:extLst>
      <p:ext uri="{BB962C8B-B14F-4D97-AF65-F5344CB8AC3E}">
        <p14:creationId xmlns:p14="http://schemas.microsoft.com/office/powerpoint/2010/main" val="85492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614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ED21915-EEED-4848-9061-13BED08D78D6}" type="slidenum">
              <a:rPr lang="tr-TR" altLang="tr-TR" smtClean="0"/>
              <a:pPr/>
              <a:t>8</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24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A8BBF67-0BE5-48D0-8768-2B3E0473CC29}" type="slidenum">
              <a:rPr lang="tr-TR" altLang="tr-TR" smtClean="0">
                <a:latin typeface="Arial" charset="0"/>
              </a:rPr>
              <a:pPr/>
              <a:t>16</a:t>
            </a:fld>
            <a:endParaRPr lang="tr-TR" altLang="tr-T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34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9D61747-4CCD-4151-A703-F06304476D5B}" type="slidenum">
              <a:rPr lang="tr-TR" altLang="tr-TR" smtClean="0">
                <a:latin typeface="Arial" charset="0"/>
              </a:rPr>
              <a:pPr/>
              <a:t>18</a:t>
            </a:fld>
            <a:endParaRPr lang="tr-TR" altLang="tr-T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45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CF23142-6FD5-4416-88DB-E4997D76F9F6}" type="slidenum">
              <a:rPr lang="tr-TR" altLang="tr-TR" smtClean="0">
                <a:latin typeface="Arial" charset="0"/>
              </a:rPr>
              <a:pPr/>
              <a:t>19</a:t>
            </a:fld>
            <a:endParaRPr lang="tr-TR" altLang="tr-T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554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D767E61-ED36-4012-9D74-F6DD6F9A6522}" type="slidenum">
              <a:rPr lang="tr-TR" altLang="tr-TR" smtClean="0">
                <a:latin typeface="Arial" charset="0"/>
              </a:rPr>
              <a:pPr/>
              <a:t>22</a:t>
            </a:fld>
            <a:endParaRPr lang="tr-TR" altLang="tr-T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65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FC26DAC-D579-4E03-B828-4C694EBB6E0F}" type="slidenum">
              <a:rPr lang="tr-TR" altLang="tr-TR" smtClean="0">
                <a:latin typeface="Arial" charset="0"/>
              </a:rPr>
              <a:pPr/>
              <a:t>24</a:t>
            </a:fld>
            <a:endParaRPr lang="tr-TR" altLang="tr-T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758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08B63DA-54C0-4444-A9C0-3A3DD7F95ED9}" type="slidenum">
              <a:rPr lang="tr-TR" altLang="tr-TR" smtClean="0">
                <a:latin typeface="Arial" charset="0"/>
              </a:rPr>
              <a:pPr/>
              <a:t>31</a:t>
            </a:fld>
            <a:endParaRPr lang="tr-TR" altLang="tr-T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27.12.2022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5.wmf"/><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4.bin"/><Relationship Id="rId5" Type="http://schemas.openxmlformats.org/officeDocument/2006/relationships/image" Target="../media/image29.w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8.png"/><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7.wmf"/><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1.png"/><Relationship Id="rId4" Type="http://schemas.openxmlformats.org/officeDocument/2006/relationships/image" Target="../media/image40.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2.wmf"/><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62013" y="2708920"/>
            <a:ext cx="7772400" cy="2044700"/>
          </a:xfrm>
        </p:spPr>
        <p:txBody>
          <a:bodyPr rtlCol="0">
            <a:normAutofit fontScale="90000"/>
          </a:bodyPr>
          <a:lstStyle/>
          <a:p>
            <a:pPr eaLnBrk="1" fontAlgn="auto" hangingPunct="1">
              <a:lnSpc>
                <a:spcPct val="150000"/>
              </a:lnSpc>
              <a:spcAft>
                <a:spcPts val="0"/>
              </a:spcAft>
              <a:defRPr/>
            </a:pPr>
            <a:r>
              <a:rPr lang="tr-TR" b="1" dirty="0" smtClean="0">
                <a:latin typeface="Arial" panose="020B0604020202020204" pitchFamily="34" charset="0"/>
                <a:cs typeface="Arial" panose="020B0604020202020204" pitchFamily="34" charset="0"/>
              </a:rPr>
              <a:t>AĞAÇ ALTI MİKRO YAĞMURLAMA SULAMA SİSTEMİ TASARIMI </a:t>
            </a:r>
            <a:br>
              <a:rPr lang="tr-TR" b="1" dirty="0" smtClean="0">
                <a:latin typeface="Arial" panose="020B0604020202020204" pitchFamily="34" charset="0"/>
                <a:cs typeface="Arial" panose="020B0604020202020204" pitchFamily="34" charset="0"/>
              </a:rPr>
            </a:br>
            <a:r>
              <a:rPr lang="tr-TR" b="1" dirty="0" smtClean="0">
                <a:latin typeface="Arial" panose="020B0604020202020204" pitchFamily="34" charset="0"/>
                <a:cs typeface="Arial" panose="020B0604020202020204" pitchFamily="34" charset="0"/>
              </a:rPr>
              <a:t>ÖRNEĞİ </a:t>
            </a:r>
            <a:endParaRPr lang="tr-TR" b="1" dirty="0">
              <a:latin typeface="Arial" panose="020B0604020202020204" pitchFamily="34" charset="0"/>
              <a:cs typeface="Arial" panose="020B0604020202020204" pitchFamily="34" charset="0"/>
            </a:endParaRPr>
          </a:p>
        </p:txBody>
      </p:sp>
      <p:sp>
        <p:nvSpPr>
          <p:cNvPr id="26627" name="2 Alt Başlık"/>
          <p:cNvSpPr txBox="1">
            <a:spLocks/>
          </p:cNvSpPr>
          <p:nvPr/>
        </p:nvSpPr>
        <p:spPr bwMode="auto">
          <a:xfrm>
            <a:off x="1547813" y="5300663"/>
            <a:ext cx="64008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20000"/>
              </a:spcBef>
              <a:buFont typeface="Arial" charset="0"/>
              <a:buNone/>
            </a:pPr>
            <a:endParaRPr lang="tr-TR" altLang="tr-TR" sz="2000" b="1">
              <a:latin typeface="Arial" charset="0"/>
            </a:endParaRPr>
          </a:p>
        </p:txBody>
      </p:sp>
    </p:spTree>
    <p:extLst>
      <p:ext uri="{BB962C8B-B14F-4D97-AF65-F5344CB8AC3E}">
        <p14:creationId xmlns:p14="http://schemas.microsoft.com/office/powerpoint/2010/main" val="3966717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77813" y="571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3584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35844" name="Rectangle 1"/>
          <p:cNvSpPr>
            <a:spLocks noChangeArrowheads="1"/>
          </p:cNvSpPr>
          <p:nvPr/>
        </p:nvSpPr>
        <p:spPr bwMode="auto">
          <a:xfrm>
            <a:off x="250825" y="427038"/>
            <a:ext cx="889317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3. AŞAMA :  Uygun Yağmurlama Başlığı </a:t>
            </a: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a) İşletme Basıncı </a:t>
            </a:r>
          </a:p>
          <a:p>
            <a:pPr marL="457200" indent="-457200" algn="just" eaLnBrk="1" hangingPunct="1"/>
            <a:endParaRPr lang="tr-TR" altLang="tr-TR" sz="2000" b="1">
              <a:latin typeface="Arial" charset="0"/>
              <a:cs typeface="Times New Roman" pitchFamily="18" charset="0"/>
            </a:endParaRPr>
          </a:p>
          <a:p>
            <a:pPr marL="457200" indent="-457200" algn="just" eaLnBrk="1" hangingPunct="1">
              <a:lnSpc>
                <a:spcPct val="150000"/>
              </a:lnSpc>
            </a:pPr>
            <a:r>
              <a:rPr lang="tr-TR" altLang="tr-TR" sz="2000" b="1">
                <a:latin typeface="Arial" charset="0"/>
                <a:cs typeface="Times New Roman" pitchFamily="18" charset="0"/>
              </a:rPr>
              <a:t>	</a:t>
            </a:r>
            <a:r>
              <a:rPr lang="tr-TR" altLang="tr-TR" sz="2000">
                <a:latin typeface="Arial" charset="0"/>
                <a:cs typeface="Times New Roman" pitchFamily="18" charset="0"/>
              </a:rPr>
              <a:t> Mikro yağmurlamada işletme basıncı h</a:t>
            </a:r>
            <a:r>
              <a:rPr lang="tr-TR" altLang="tr-TR" sz="2000" baseline="-25000">
                <a:latin typeface="Arial" charset="0"/>
                <a:cs typeface="Times New Roman" pitchFamily="18" charset="0"/>
              </a:rPr>
              <a:t>o</a:t>
            </a:r>
            <a:r>
              <a:rPr lang="tr-TR" altLang="tr-TR" sz="2000">
                <a:latin typeface="Arial" charset="0"/>
                <a:cs typeface="Times New Roman" pitchFamily="18" charset="0"/>
              </a:rPr>
              <a:t> = 1 - 2 atm arasında olmalıdır. Gerekli sistem basıncı pompa birimi ile sağlandığından h</a:t>
            </a:r>
            <a:r>
              <a:rPr lang="tr-TR" altLang="tr-TR" sz="2000" baseline="-25000">
                <a:latin typeface="Arial" charset="0"/>
                <a:cs typeface="Times New Roman" pitchFamily="18" charset="0"/>
              </a:rPr>
              <a:t>o</a:t>
            </a:r>
            <a:r>
              <a:rPr lang="tr-TR" altLang="tr-TR" sz="2000">
                <a:latin typeface="Arial" charset="0"/>
                <a:cs typeface="Times New Roman" pitchFamily="18" charset="0"/>
              </a:rPr>
              <a:t> = 1.5 atm  olarak alınır. </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b) Islatma Çapı Sınırları </a:t>
            </a:r>
          </a:p>
          <a:p>
            <a:pPr marL="457200" indent="-457200" algn="just" eaLnBrk="1" hangingPunct="1"/>
            <a:endParaRPr lang="tr-TR" altLang="tr-TR" sz="2000" b="1">
              <a:latin typeface="Arial" charset="0"/>
              <a:cs typeface="Times New Roman" pitchFamily="18" charset="0"/>
            </a:endParaRPr>
          </a:p>
          <a:p>
            <a:pPr marL="457200" indent="-457200" algn="just" eaLnBrk="1" hangingPunct="1">
              <a:lnSpc>
                <a:spcPct val="150000"/>
              </a:lnSpc>
            </a:pPr>
            <a:r>
              <a:rPr lang="tr-TR" altLang="tr-TR" sz="2000" b="1">
                <a:latin typeface="Arial" charset="0"/>
                <a:cs typeface="Times New Roman" pitchFamily="18" charset="0"/>
              </a:rPr>
              <a:t>	</a:t>
            </a:r>
            <a:r>
              <a:rPr lang="tr-TR" altLang="tr-TR" sz="2000">
                <a:latin typeface="Arial" charset="0"/>
                <a:cs typeface="Times New Roman" pitchFamily="18" charset="0"/>
              </a:rPr>
              <a:t>Mikro yağmurlamada P ≤ 0.50 olmalıdır. </a:t>
            </a:r>
          </a:p>
          <a:p>
            <a:pPr marL="457200" indent="-457200" algn="just" eaLnBrk="1" hangingPunct="1">
              <a:lnSpc>
                <a:spcPct val="150000"/>
              </a:lnSpc>
            </a:pPr>
            <a:r>
              <a:rPr lang="tr-TR" altLang="tr-TR" sz="2000">
                <a:latin typeface="Arial" charset="0"/>
                <a:cs typeface="Times New Roman" pitchFamily="18" charset="0"/>
              </a:rPr>
              <a:t>	Proje alanı için, 0.30 ≤ P ≤ 0.50 olmalıdır. </a:t>
            </a:r>
          </a:p>
          <a:p>
            <a:pPr marL="457200" indent="-457200" algn="just" eaLnBrk="1" hangingPunct="1">
              <a:lnSpc>
                <a:spcPct val="150000"/>
              </a:lnSpc>
            </a:pPr>
            <a:r>
              <a:rPr lang="tr-TR" altLang="tr-TR" sz="2000">
                <a:latin typeface="Arial" charset="0"/>
                <a:cs typeface="Times New Roman" pitchFamily="18" charset="0"/>
              </a:rPr>
              <a:t>		Proje alanındaki kiraz ağaçlarının gövdesinin ıslatılması istenmemektedir. Bu nedenle ıslatma açısı </a:t>
            </a:r>
            <a:r>
              <a:rPr lang="el-GR" altLang="tr-TR" sz="2000">
                <a:latin typeface="Arial" charset="0"/>
                <a:cs typeface="Times New Roman" pitchFamily="18" charset="0"/>
              </a:rPr>
              <a:t>α</a:t>
            </a:r>
            <a:r>
              <a:rPr lang="tr-TR" altLang="tr-TR" sz="2000">
                <a:latin typeface="Arial" charset="0"/>
                <a:cs typeface="Times New Roman" pitchFamily="18" charset="0"/>
              </a:rPr>
              <a:t> : 320</a:t>
            </a:r>
            <a:r>
              <a:rPr lang="tr-TR" altLang="tr-TR" sz="2000" baseline="30000">
                <a:latin typeface="Arial" charset="0"/>
                <a:cs typeface="Times New Roman" pitchFamily="18" charset="0"/>
              </a:rPr>
              <a:t>0  </a:t>
            </a:r>
            <a:r>
              <a:rPr lang="tr-TR" altLang="tr-TR" sz="2000">
                <a:latin typeface="Arial" charset="0"/>
                <a:cs typeface="Times New Roman" pitchFamily="18" charset="0"/>
              </a:rPr>
              <a:t>olan</a:t>
            </a:r>
            <a:r>
              <a:rPr lang="tr-TR" altLang="tr-TR" sz="2000" baseline="30000">
                <a:latin typeface="Arial" charset="0"/>
                <a:cs typeface="Times New Roman" pitchFamily="18" charset="0"/>
              </a:rPr>
              <a:t>  </a:t>
            </a:r>
            <a:r>
              <a:rPr lang="tr-TR" altLang="tr-TR" sz="2000">
                <a:latin typeface="Arial" charset="0"/>
                <a:cs typeface="Times New Roman" pitchFamily="18" charset="0"/>
              </a:rPr>
              <a:t>başlıklar kullanılacaktır. </a:t>
            </a:r>
          </a:p>
          <a:p>
            <a:pPr marL="457200" indent="-457200" algn="just" eaLnBrk="1" hangingPunct="1"/>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spTree>
    <p:extLst>
      <p:ext uri="{BB962C8B-B14F-4D97-AF65-F5344CB8AC3E}">
        <p14:creationId xmlns:p14="http://schemas.microsoft.com/office/powerpoint/2010/main" val="3232034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50825" y="4762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3686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36868" name="Rectangle 1"/>
          <p:cNvSpPr>
            <a:spLocks noChangeArrowheads="1"/>
          </p:cNvSpPr>
          <p:nvPr/>
        </p:nvSpPr>
        <p:spPr bwMode="auto">
          <a:xfrm>
            <a:off x="611188" y="1052513"/>
            <a:ext cx="88931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3. AŞAMA :  Uygun Yağmurlama Başlığı </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b) Islatma Çapı Sınırları </a:t>
            </a: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graphicFrame>
        <p:nvGraphicFramePr>
          <p:cNvPr id="36869" name="Object 2"/>
          <p:cNvGraphicFramePr>
            <a:graphicFrameLocks noChangeAspect="1"/>
          </p:cNvGraphicFramePr>
          <p:nvPr/>
        </p:nvGraphicFramePr>
        <p:xfrm>
          <a:off x="611188" y="2270125"/>
          <a:ext cx="2414587" cy="1008063"/>
        </p:xfrm>
        <a:graphic>
          <a:graphicData uri="http://schemas.openxmlformats.org/presentationml/2006/ole">
            <mc:AlternateContent xmlns:mc="http://schemas.openxmlformats.org/markup-compatibility/2006">
              <mc:Choice xmlns:v="urn:schemas-microsoft-com:vml" Requires="v">
                <p:oleObj spid="_x0000_s3074" name="Denklem" r:id="rId3" imgW="990600" imgH="457200" progId="Equation.3">
                  <p:embed/>
                </p:oleObj>
              </mc:Choice>
              <mc:Fallback>
                <p:oleObj name="Denklem" r:id="rId3" imgW="9906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70125"/>
                        <a:ext cx="241458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3"/>
          <p:cNvGraphicFramePr>
            <a:graphicFrameLocks noChangeAspect="1"/>
          </p:cNvGraphicFramePr>
          <p:nvPr/>
        </p:nvGraphicFramePr>
        <p:xfrm>
          <a:off x="3924300" y="2270125"/>
          <a:ext cx="2778125" cy="928688"/>
        </p:xfrm>
        <a:graphic>
          <a:graphicData uri="http://schemas.openxmlformats.org/presentationml/2006/ole">
            <mc:AlternateContent xmlns:mc="http://schemas.openxmlformats.org/markup-compatibility/2006">
              <mc:Choice xmlns:v="urn:schemas-microsoft-com:vml" Requires="v">
                <p:oleObj spid="_x0000_s3075" name="Denklem" r:id="rId5" imgW="1205977" imgH="444307" progId="Equation.3">
                  <p:embed/>
                </p:oleObj>
              </mc:Choice>
              <mc:Fallback>
                <p:oleObj name="Denklem" r:id="rId5" imgW="1205977"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2270125"/>
                        <a:ext cx="277812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4"/>
          <p:cNvGraphicFramePr>
            <a:graphicFrameLocks noChangeAspect="1"/>
          </p:cNvGraphicFramePr>
          <p:nvPr/>
        </p:nvGraphicFramePr>
        <p:xfrm>
          <a:off x="3924300" y="3587750"/>
          <a:ext cx="4911725" cy="928688"/>
        </p:xfrm>
        <a:graphic>
          <a:graphicData uri="http://schemas.openxmlformats.org/presentationml/2006/ole">
            <mc:AlternateContent xmlns:mc="http://schemas.openxmlformats.org/markup-compatibility/2006">
              <mc:Choice xmlns:v="urn:schemas-microsoft-com:vml" Requires="v">
                <p:oleObj spid="_x0000_s3076" name="Denklem" r:id="rId7" imgW="2133600" imgH="444500" progId="Equation.3">
                  <p:embed/>
                </p:oleObj>
              </mc:Choice>
              <mc:Fallback>
                <p:oleObj name="Denklem" r:id="rId7" imgW="21336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3587750"/>
                        <a:ext cx="491172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2" name="Object 5"/>
          <p:cNvGraphicFramePr>
            <a:graphicFrameLocks noChangeAspect="1"/>
          </p:cNvGraphicFramePr>
          <p:nvPr/>
        </p:nvGraphicFramePr>
        <p:xfrm>
          <a:off x="3924300" y="4868863"/>
          <a:ext cx="4911725" cy="928687"/>
        </p:xfrm>
        <a:graphic>
          <a:graphicData uri="http://schemas.openxmlformats.org/presentationml/2006/ole">
            <mc:AlternateContent xmlns:mc="http://schemas.openxmlformats.org/markup-compatibility/2006">
              <mc:Choice xmlns:v="urn:schemas-microsoft-com:vml" Requires="v">
                <p:oleObj spid="_x0000_s3077" name="Denklem" r:id="rId9" imgW="2133600" imgH="444500" progId="Equation.3">
                  <p:embed/>
                </p:oleObj>
              </mc:Choice>
              <mc:Fallback>
                <p:oleObj name="Denklem" r:id="rId9" imgW="2133600" imgH="444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4868863"/>
                        <a:ext cx="4911725"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3" name="8 Dikdörtgen"/>
          <p:cNvSpPr>
            <a:spLocks noChangeArrowheads="1"/>
          </p:cNvSpPr>
          <p:nvPr/>
        </p:nvSpPr>
        <p:spPr bwMode="auto">
          <a:xfrm>
            <a:off x="593725" y="3916363"/>
            <a:ext cx="149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altLang="tr-TR" sz="2000">
                <a:latin typeface="Arial" charset="0"/>
                <a:cs typeface="Times New Roman" pitchFamily="18" charset="0"/>
              </a:rPr>
              <a:t>P = 0.30 için </a:t>
            </a:r>
          </a:p>
        </p:txBody>
      </p:sp>
      <p:sp>
        <p:nvSpPr>
          <p:cNvPr id="36874" name="9 Dikdörtgen"/>
          <p:cNvSpPr>
            <a:spLocks noChangeArrowheads="1"/>
          </p:cNvSpPr>
          <p:nvPr/>
        </p:nvSpPr>
        <p:spPr bwMode="auto">
          <a:xfrm>
            <a:off x="611188" y="5132388"/>
            <a:ext cx="149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altLang="tr-TR" sz="2000">
                <a:latin typeface="Arial" charset="0"/>
                <a:cs typeface="Times New Roman" pitchFamily="18" charset="0"/>
              </a:rPr>
              <a:t>P = 0.50 için </a:t>
            </a:r>
          </a:p>
        </p:txBody>
      </p:sp>
    </p:spTree>
    <p:extLst>
      <p:ext uri="{BB962C8B-B14F-4D97-AF65-F5344CB8AC3E}">
        <p14:creationId xmlns:p14="http://schemas.microsoft.com/office/powerpoint/2010/main" val="3564384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50825" y="306388"/>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37891"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37892" name="Rectangle 1"/>
          <p:cNvSpPr>
            <a:spLocks noChangeArrowheads="1"/>
          </p:cNvSpPr>
          <p:nvPr/>
        </p:nvSpPr>
        <p:spPr bwMode="auto">
          <a:xfrm>
            <a:off x="250825" y="763588"/>
            <a:ext cx="81375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3. AŞAMA :  Uygun Yağmurlama Başlığı </a:t>
            </a: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c) Uygun yağmurlama başlığı</a:t>
            </a: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r>
              <a:rPr lang="tr-TR" altLang="tr-TR" sz="2000">
                <a:latin typeface="Arial" charset="0"/>
                <a:cs typeface="Times New Roman" pitchFamily="18" charset="0"/>
              </a:rPr>
              <a:t>4.54 m ≤ D ≤ 5.86 m , Ayrıca, D≤ S</a:t>
            </a:r>
            <a:r>
              <a:rPr lang="tr-TR" altLang="tr-TR" sz="2000" baseline="-25000">
                <a:latin typeface="Arial" charset="0"/>
                <a:cs typeface="Times New Roman" pitchFamily="18" charset="0"/>
              </a:rPr>
              <a:t>a</a:t>
            </a:r>
            <a:r>
              <a:rPr lang="tr-TR" altLang="tr-TR" sz="2000">
                <a:latin typeface="Arial" charset="0"/>
                <a:cs typeface="Times New Roman" pitchFamily="18" charset="0"/>
              </a:rPr>
              <a:t> olmalıdır. </a:t>
            </a:r>
            <a:endParaRPr lang="tr-TR" altLang="tr-TR" sz="2000">
              <a:latin typeface="Arial" charset="0"/>
            </a:endParaRPr>
          </a:p>
          <a:p>
            <a:pPr marL="457200" indent="-457200" algn="just" eaLnBrk="1" hangingPunct="1"/>
            <a:r>
              <a:rPr lang="tr-TR" altLang="tr-TR" sz="2000">
                <a:latin typeface="Arial" charset="0"/>
              </a:rPr>
              <a:t>	</a:t>
            </a:r>
          </a:p>
        </p:txBody>
      </p:sp>
      <p:graphicFrame>
        <p:nvGraphicFramePr>
          <p:cNvPr id="6" name="5 Tablo"/>
          <p:cNvGraphicFramePr>
            <a:graphicFrameLocks noGrp="1"/>
          </p:cNvGraphicFramePr>
          <p:nvPr/>
        </p:nvGraphicFramePr>
        <p:xfrm>
          <a:off x="250825" y="3213100"/>
          <a:ext cx="5689600" cy="3413760"/>
        </p:xfrm>
        <a:graphic>
          <a:graphicData uri="http://schemas.openxmlformats.org/drawingml/2006/table">
            <a:tbl>
              <a:tblPr/>
              <a:tblGrid>
                <a:gridCol w="1363663">
                  <a:extLst>
                    <a:ext uri="{9D8B030D-6E8A-4147-A177-3AD203B41FA5}"/>
                  </a:extLst>
                </a:gridCol>
                <a:gridCol w="1481137">
                  <a:extLst>
                    <a:ext uri="{9D8B030D-6E8A-4147-A177-3AD203B41FA5}"/>
                  </a:extLst>
                </a:gridCol>
                <a:gridCol w="1363663">
                  <a:extLst>
                    <a:ext uri="{9D8B030D-6E8A-4147-A177-3AD203B41FA5}"/>
                  </a:extLst>
                </a:gridCol>
                <a:gridCol w="1481137">
                  <a:extLst>
                    <a:ext uri="{9D8B030D-6E8A-4147-A177-3AD203B41FA5}"/>
                  </a:extLst>
                </a:gridCol>
              </a:tblGrid>
              <a:tr h="48758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Meme çapı</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(mm)</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İşletme basıncı,</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1" u="none" strike="noStrike" cap="none" normalizeH="0" baseline="0" dirty="0" err="1" smtClean="0">
                          <a:ln>
                            <a:noFill/>
                          </a:ln>
                          <a:solidFill>
                            <a:schemeClr val="tx1"/>
                          </a:solidFill>
                          <a:effectLst/>
                          <a:latin typeface="Times New Roman" pitchFamily="18" charset="0"/>
                          <a:cs typeface="Times New Roman" pitchFamily="18" charset="0"/>
                        </a:rPr>
                        <a:t>h</a:t>
                      </a:r>
                      <a:r>
                        <a:rPr kumimoji="0" lang="tr-TR" sz="1600" b="0" i="1" u="none" strike="noStrike" cap="none" normalizeH="0" baseline="-25000" dirty="0" err="1" smtClean="0">
                          <a:ln>
                            <a:noFill/>
                          </a:ln>
                          <a:solidFill>
                            <a:schemeClr val="tx1"/>
                          </a:solidFill>
                          <a:effectLst/>
                          <a:latin typeface="Times New Roman" pitchFamily="18" charset="0"/>
                          <a:cs typeface="Times New Roman" pitchFamily="18" charset="0"/>
                        </a:rPr>
                        <a:t>o</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tr-TR" sz="1600" b="0" i="0" u="none" strike="noStrike" cap="none" normalizeH="0" baseline="0" dirty="0" err="1" smtClean="0">
                          <a:ln>
                            <a:noFill/>
                          </a:ln>
                          <a:solidFill>
                            <a:schemeClr val="tx1"/>
                          </a:solidFill>
                          <a:effectLst/>
                          <a:latin typeface="Times New Roman" pitchFamily="18" charset="0"/>
                          <a:cs typeface="Times New Roman" pitchFamily="18" charset="0"/>
                        </a:rPr>
                        <a:t>atm</a:t>
                      </a: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Başlık debisi,</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1" u="none" strike="noStrike" cap="none" normalizeH="0" baseline="0" smtClean="0">
                          <a:ln>
                            <a:noFill/>
                          </a:ln>
                          <a:solidFill>
                            <a:schemeClr val="tx1"/>
                          </a:solidFill>
                          <a:effectLst/>
                          <a:latin typeface="Times New Roman" pitchFamily="18" charset="0"/>
                          <a:cs typeface="Times New Roman" pitchFamily="18" charset="0"/>
                        </a:rPr>
                        <a:t>q</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  (L/h)</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Islatma çapı,</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1" u="none" strike="noStrike" cap="none" normalizeH="0" baseline="0" smtClean="0">
                          <a:ln>
                            <a:noFill/>
                          </a:ln>
                          <a:solidFill>
                            <a:schemeClr val="tx1"/>
                          </a:solidFill>
                          <a:effectLst/>
                          <a:latin typeface="Times New Roman" pitchFamily="18" charset="0"/>
                          <a:cs typeface="Times New Roman" pitchFamily="18" charset="0"/>
                        </a:rPr>
                        <a:t>D</a:t>
                      </a: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 (m)</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7517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1" i="0" u="none" strike="noStrike" cap="none" normalizeH="0" baseline="0" smtClean="0">
                          <a:ln>
                            <a:noFill/>
                          </a:ln>
                          <a:solidFill>
                            <a:schemeClr val="tx1"/>
                          </a:solidFill>
                          <a:effectLst/>
                          <a:latin typeface="Times New Roman" pitchFamily="18"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1.0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1.5</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2.0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47</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4.8</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5.4</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6.3</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7517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1.5</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2.0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2.5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52</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64</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75</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83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5.0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6.8</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7517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1.5</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2.0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2.5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77</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95</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110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smtClean="0">
                          <a:ln>
                            <a:noFill/>
                          </a:ln>
                          <a:solidFill>
                            <a:schemeClr val="tx1"/>
                          </a:solidFill>
                          <a:effectLst/>
                          <a:latin typeface="Times New Roman" pitchFamily="18" charset="0"/>
                          <a:cs typeface="Times New Roman" pitchFamily="18" charset="0"/>
                        </a:rPr>
                        <a:t>123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5.2</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6.0</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6.7</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600" b="0" i="0" u="none" strike="noStrike" cap="none" normalizeH="0" baseline="0" dirty="0" smtClean="0">
                          <a:ln>
                            <a:noFill/>
                          </a:ln>
                          <a:solidFill>
                            <a:schemeClr val="tx1"/>
                          </a:solidFill>
                          <a:effectLst/>
                          <a:latin typeface="Times New Roman" pitchFamily="18" charset="0"/>
                          <a:cs typeface="Times New Roman" pitchFamily="18" charset="0"/>
                        </a:rPr>
                        <a:t>7.2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7920" name="Rectangle 1"/>
          <p:cNvSpPr>
            <a:spLocks noChangeArrowheads="1"/>
          </p:cNvSpPr>
          <p:nvPr/>
        </p:nvSpPr>
        <p:spPr bwMode="auto">
          <a:xfrm>
            <a:off x="250825" y="2597150"/>
            <a:ext cx="59769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76176" anchor="ctr">
            <a:spAutoFit/>
          </a:bodyPr>
          <a:lstStyle/>
          <a:p>
            <a:pPr eaLnBrk="1" hangingPunct="1">
              <a:tabLst>
                <a:tab pos="-457200" algn="l"/>
              </a:tabLst>
            </a:pPr>
            <a:r>
              <a:rPr lang="tr-TR" altLang="tr-TR" sz="1600">
                <a:latin typeface="Arial" charset="0"/>
                <a:cs typeface="Times New Roman" pitchFamily="18" charset="0"/>
              </a:rPr>
              <a:t>Çizelge 5.1. Küçük yağmurlama başlığına ilişkin örnek teknik çizelge</a:t>
            </a:r>
          </a:p>
          <a:p>
            <a:pPr eaLnBrk="1" hangingPunct="1">
              <a:tabLst>
                <a:tab pos="-457200" algn="l"/>
              </a:tabLst>
            </a:pPr>
            <a:endParaRPr lang="tr-TR" altLang="tr-TR" sz="1600">
              <a:latin typeface="Arial" charset="0"/>
            </a:endParaRPr>
          </a:p>
        </p:txBody>
      </p:sp>
      <p:sp>
        <p:nvSpPr>
          <p:cNvPr id="37921" name="6 Dikdörtgen"/>
          <p:cNvSpPr>
            <a:spLocks noChangeArrowheads="1"/>
          </p:cNvSpPr>
          <p:nvPr/>
        </p:nvSpPr>
        <p:spPr bwMode="auto">
          <a:xfrm>
            <a:off x="6372225" y="3933825"/>
            <a:ext cx="244792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tr-TR" altLang="tr-TR">
                <a:latin typeface="Arial" charset="0"/>
                <a:cs typeface="Times New Roman" pitchFamily="18" charset="0"/>
              </a:rPr>
              <a:t>h</a:t>
            </a:r>
            <a:r>
              <a:rPr lang="tr-TR" altLang="tr-TR" baseline="-25000">
                <a:latin typeface="Arial" charset="0"/>
                <a:cs typeface="Times New Roman" pitchFamily="18" charset="0"/>
              </a:rPr>
              <a:t>0</a:t>
            </a:r>
            <a:r>
              <a:rPr lang="tr-TR" altLang="tr-TR">
                <a:latin typeface="Arial" charset="0"/>
                <a:cs typeface="Times New Roman" pitchFamily="18" charset="0"/>
              </a:rPr>
              <a:t> = 1.5 atm</a:t>
            </a:r>
          </a:p>
          <a:p>
            <a:pPr eaLnBrk="1" hangingPunct="1">
              <a:lnSpc>
                <a:spcPct val="150000"/>
              </a:lnSpc>
            </a:pPr>
            <a:r>
              <a:rPr lang="tr-TR" altLang="tr-TR">
                <a:latin typeface="Arial" charset="0"/>
                <a:cs typeface="Times New Roman" pitchFamily="18" charset="0"/>
              </a:rPr>
              <a:t>d=1 mm</a:t>
            </a:r>
          </a:p>
          <a:p>
            <a:pPr eaLnBrk="1" hangingPunct="1">
              <a:lnSpc>
                <a:spcPct val="150000"/>
              </a:lnSpc>
            </a:pPr>
            <a:r>
              <a:rPr lang="tr-TR" altLang="tr-TR">
                <a:latin typeface="Arial" charset="0"/>
                <a:cs typeface="Times New Roman" pitchFamily="18" charset="0"/>
              </a:rPr>
              <a:t>q=40 L/h</a:t>
            </a:r>
          </a:p>
          <a:p>
            <a:pPr eaLnBrk="1" hangingPunct="1">
              <a:lnSpc>
                <a:spcPct val="150000"/>
              </a:lnSpc>
            </a:pPr>
            <a:r>
              <a:rPr lang="tr-TR" altLang="tr-TR">
                <a:latin typeface="Arial" charset="0"/>
                <a:cs typeface="Times New Roman" pitchFamily="18" charset="0"/>
              </a:rPr>
              <a:t>D =5.40 m başlık seçilir.   </a:t>
            </a:r>
          </a:p>
        </p:txBody>
      </p:sp>
    </p:spTree>
    <p:extLst>
      <p:ext uri="{BB962C8B-B14F-4D97-AF65-F5344CB8AC3E}">
        <p14:creationId xmlns:p14="http://schemas.microsoft.com/office/powerpoint/2010/main" val="1725930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66700" y="24130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3891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38916" name="Rectangle 1"/>
          <p:cNvSpPr>
            <a:spLocks noChangeArrowheads="1"/>
          </p:cNvSpPr>
          <p:nvPr/>
        </p:nvSpPr>
        <p:spPr bwMode="auto">
          <a:xfrm>
            <a:off x="266700" y="885825"/>
            <a:ext cx="88931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3. AŞAMA :  Uygun Yağmurlama Başlığı </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d ) Islatma Alan Oranı </a:t>
            </a: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graphicFrame>
        <p:nvGraphicFramePr>
          <p:cNvPr id="38917" name="Object 2"/>
          <p:cNvGraphicFramePr>
            <a:graphicFrameLocks noChangeAspect="1"/>
          </p:cNvGraphicFramePr>
          <p:nvPr/>
        </p:nvGraphicFramePr>
        <p:xfrm>
          <a:off x="395288" y="2216150"/>
          <a:ext cx="2414587" cy="1008063"/>
        </p:xfrm>
        <a:graphic>
          <a:graphicData uri="http://schemas.openxmlformats.org/presentationml/2006/ole">
            <mc:AlternateContent xmlns:mc="http://schemas.openxmlformats.org/markup-compatibility/2006">
              <mc:Choice xmlns:v="urn:schemas-microsoft-com:vml" Requires="v">
                <p:oleObj spid="_x0000_s4098" name="Denklem" r:id="rId3" imgW="990600" imgH="457200" progId="Equation.3">
                  <p:embed/>
                </p:oleObj>
              </mc:Choice>
              <mc:Fallback>
                <p:oleObj name="Denklem" r:id="rId3" imgW="9906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216150"/>
                        <a:ext cx="241458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3"/>
          <p:cNvGraphicFramePr>
            <a:graphicFrameLocks noChangeAspect="1"/>
          </p:cNvGraphicFramePr>
          <p:nvPr/>
        </p:nvGraphicFramePr>
        <p:xfrm>
          <a:off x="3560763" y="2282825"/>
          <a:ext cx="4327525" cy="874713"/>
        </p:xfrm>
        <a:graphic>
          <a:graphicData uri="http://schemas.openxmlformats.org/presentationml/2006/ole">
            <mc:AlternateContent xmlns:mc="http://schemas.openxmlformats.org/markup-compatibility/2006">
              <mc:Choice xmlns:v="urn:schemas-microsoft-com:vml" Requires="v">
                <p:oleObj spid="_x0000_s4099" name="Denklem" r:id="rId5" imgW="1879600" imgH="419100" progId="Equation.3">
                  <p:embed/>
                </p:oleObj>
              </mc:Choice>
              <mc:Fallback>
                <p:oleObj name="Denklem" r:id="rId5" imgW="18796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0763" y="2282825"/>
                        <a:ext cx="4327525"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9" name="10 Dikdörtgen"/>
          <p:cNvSpPr>
            <a:spLocks noChangeArrowheads="1"/>
          </p:cNvSpPr>
          <p:nvPr/>
        </p:nvSpPr>
        <p:spPr bwMode="auto">
          <a:xfrm>
            <a:off x="395288" y="3625850"/>
            <a:ext cx="225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altLang="tr-TR" sz="2000" b="1">
                <a:latin typeface="Arial" charset="0"/>
                <a:cs typeface="Times New Roman" pitchFamily="18" charset="0"/>
              </a:rPr>
              <a:t>e) Yağmurlama hızı </a:t>
            </a:r>
            <a:endParaRPr lang="tr-TR" altLang="tr-TR" sz="2000">
              <a:latin typeface="Arial" charset="0"/>
              <a:cs typeface="Times New Roman" pitchFamily="18" charset="0"/>
            </a:endParaRPr>
          </a:p>
        </p:txBody>
      </p:sp>
      <p:sp>
        <p:nvSpPr>
          <p:cNvPr id="389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38921" name="Object 6"/>
          <p:cNvGraphicFramePr>
            <a:graphicFrameLocks noChangeAspect="1"/>
          </p:cNvGraphicFramePr>
          <p:nvPr/>
        </p:nvGraphicFramePr>
        <p:xfrm>
          <a:off x="492125" y="4529138"/>
          <a:ext cx="4324350" cy="792162"/>
        </p:xfrm>
        <a:graphic>
          <a:graphicData uri="http://schemas.openxmlformats.org/presentationml/2006/ole">
            <mc:AlternateContent xmlns:mc="http://schemas.openxmlformats.org/markup-compatibility/2006">
              <mc:Choice xmlns:v="urn:schemas-microsoft-com:vml" Requires="v">
                <p:oleObj spid="_x0000_s4100" name="Denklem" r:id="rId7" imgW="2463800" imgH="419100" progId="Equation.3">
                  <p:embed/>
                </p:oleObj>
              </mc:Choice>
              <mc:Fallback>
                <p:oleObj name="Denklem" r:id="rId7" imgW="24638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 y="4529138"/>
                        <a:ext cx="43243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2" name="13 Dikdörtgen"/>
          <p:cNvSpPr>
            <a:spLocks noChangeArrowheads="1"/>
          </p:cNvSpPr>
          <p:nvPr/>
        </p:nvSpPr>
        <p:spPr bwMode="auto">
          <a:xfrm>
            <a:off x="4816475" y="4764088"/>
            <a:ext cx="2376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a:latin typeface="Arial" charset="0"/>
              </a:rPr>
              <a:t>mm/h &lt; 5.3 mm/h</a:t>
            </a:r>
          </a:p>
        </p:txBody>
      </p:sp>
      <p:sp>
        <p:nvSpPr>
          <p:cNvPr id="38923" name="14 Dikdörtgen"/>
          <p:cNvSpPr>
            <a:spLocks noChangeArrowheads="1"/>
          </p:cNvSpPr>
          <p:nvPr/>
        </p:nvSpPr>
        <p:spPr bwMode="auto">
          <a:xfrm>
            <a:off x="6985000" y="4779963"/>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altLang="tr-TR" b="1">
                <a:latin typeface="Arial" charset="0"/>
                <a:cs typeface="Times New Roman" pitchFamily="18" charset="0"/>
              </a:rPr>
              <a:t>Uygun</a:t>
            </a:r>
          </a:p>
        </p:txBody>
      </p:sp>
      <p:sp>
        <p:nvSpPr>
          <p:cNvPr id="2" name="Metin kutusu 1"/>
          <p:cNvSpPr txBox="1">
            <a:spLocks noRot="1" noChangeAspect="1" noMove="1" noResize="1" noEditPoints="1" noAdjustHandles="1" noChangeArrowheads="1" noChangeShapeType="1" noTextEdit="1"/>
          </p:cNvSpPr>
          <p:nvPr/>
        </p:nvSpPr>
        <p:spPr>
          <a:xfrm>
            <a:off x="3744305" y="3418610"/>
            <a:ext cx="3960440" cy="369332"/>
          </a:xfrm>
          <a:prstGeom prst="rect">
            <a:avLst/>
          </a:prstGeom>
          <a:blipFill>
            <a:blip r:embed="rId9"/>
            <a:stretch>
              <a:fillRect l="-1231" t="-10000" b="-26667"/>
            </a:stretch>
          </a:blipFill>
        </p:spPr>
        <p:txBody>
          <a:bodyPr/>
          <a:lstStyle/>
          <a:p>
            <a:pPr>
              <a:defRPr/>
            </a:pPr>
            <a:r>
              <a:rPr lang="tr-TR">
                <a:noFill/>
              </a:rPr>
              <a:t> </a:t>
            </a:r>
          </a:p>
        </p:txBody>
      </p:sp>
      <p:cxnSp>
        <p:nvCxnSpPr>
          <p:cNvPr id="7" name="Düz Ok Bağlayıcısı 6"/>
          <p:cNvCxnSpPr/>
          <p:nvPr/>
        </p:nvCxnSpPr>
        <p:spPr>
          <a:xfrm>
            <a:off x="6300788" y="3603625"/>
            <a:ext cx="4683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0449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50825" y="22860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3993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39940" name="Rectangle 1"/>
          <p:cNvSpPr>
            <a:spLocks noChangeArrowheads="1"/>
          </p:cNvSpPr>
          <p:nvPr/>
        </p:nvSpPr>
        <p:spPr bwMode="auto">
          <a:xfrm>
            <a:off x="250825" y="785813"/>
            <a:ext cx="88931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4. AŞAMA :  Ön Projeleme Faktörleri </a:t>
            </a:r>
          </a:p>
          <a:p>
            <a:pPr marL="457200" indent="-457200" algn="just" eaLnBrk="1" hangingPunct="1"/>
            <a:endParaRPr lang="tr-TR" altLang="tr-TR" sz="2000">
              <a:latin typeface="Arial" charset="0"/>
              <a:cs typeface="Times New Roman" pitchFamily="18" charset="0"/>
            </a:endParaRPr>
          </a:p>
          <a:p>
            <a:pPr marL="457200" indent="-457200" algn="just" eaLnBrk="1" hangingPunct="1">
              <a:buFontTx/>
              <a:buAutoNum type="alphaLcParenR"/>
            </a:pPr>
            <a:r>
              <a:rPr lang="tr-TR" altLang="tr-TR" sz="2000" b="1">
                <a:latin typeface="Arial" charset="0"/>
                <a:cs typeface="Times New Roman" pitchFamily="18" charset="0"/>
              </a:rPr>
              <a:t>Etkili kök derinliği </a:t>
            </a:r>
          </a:p>
          <a:p>
            <a:pPr marL="457200" indent="-457200" algn="just" eaLnBrk="1" hangingPunct="1">
              <a:buFontTx/>
              <a:buAutoNum type="alphaLcParenR"/>
            </a:pPr>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r>
              <a:rPr lang="tr-TR" altLang="tr-TR" sz="2000">
                <a:latin typeface="Arial" charset="0"/>
                <a:cs typeface="Times New Roman" pitchFamily="18" charset="0"/>
              </a:rPr>
              <a:t>D = 120 cm </a:t>
            </a:r>
          </a:p>
          <a:p>
            <a:pPr marL="457200" indent="-457200" algn="just" eaLnBrk="1" hangingPunct="1"/>
            <a:endParaRPr lang="tr-TR" altLang="tr-TR" sz="2000" b="1">
              <a:latin typeface="Arial" charset="0"/>
              <a:cs typeface="Times New Roman" pitchFamily="18" charset="0"/>
            </a:endParaRP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sp>
        <p:nvSpPr>
          <p:cNvPr id="39941" name="10 Dikdörtgen"/>
          <p:cNvSpPr>
            <a:spLocks noChangeArrowheads="1"/>
          </p:cNvSpPr>
          <p:nvPr/>
        </p:nvSpPr>
        <p:spPr bwMode="auto">
          <a:xfrm>
            <a:off x="250825" y="271938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cs typeface="Times New Roman" pitchFamily="18" charset="0"/>
              </a:rPr>
              <a:t>b) Her sulamada uygulanacak maksimum net sulama suyu miktarı, d</a:t>
            </a:r>
            <a:r>
              <a:rPr lang="tr-TR" altLang="tr-TR" sz="2000" b="1" baseline="-25000">
                <a:latin typeface="Arial" charset="0"/>
                <a:cs typeface="Times New Roman" pitchFamily="18" charset="0"/>
              </a:rPr>
              <a:t>nmax</a:t>
            </a:r>
          </a:p>
        </p:txBody>
      </p:sp>
      <p:sp>
        <p:nvSpPr>
          <p:cNvPr id="3994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39943" name="Object 5"/>
          <p:cNvGraphicFramePr>
            <a:graphicFrameLocks noChangeAspect="1"/>
          </p:cNvGraphicFramePr>
          <p:nvPr/>
        </p:nvGraphicFramePr>
        <p:xfrm>
          <a:off x="539750" y="3536950"/>
          <a:ext cx="6935788" cy="576263"/>
        </p:xfrm>
        <a:graphic>
          <a:graphicData uri="http://schemas.openxmlformats.org/presentationml/2006/ole">
            <mc:AlternateContent xmlns:mc="http://schemas.openxmlformats.org/markup-compatibility/2006">
              <mc:Choice xmlns:v="urn:schemas-microsoft-com:vml" Requires="v">
                <p:oleObj spid="_x0000_s5122" name="Denklem" r:id="rId3" imgW="2997200" imgH="241300" progId="Equation.3">
                  <p:embed/>
                </p:oleObj>
              </mc:Choice>
              <mc:Fallback>
                <p:oleObj name="Denklem" r:id="rId3" imgW="29972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536950"/>
                        <a:ext cx="69357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4" name="12 Dikdörtgen"/>
          <p:cNvSpPr>
            <a:spLocks noChangeArrowheads="1"/>
          </p:cNvSpPr>
          <p:nvPr/>
        </p:nvSpPr>
        <p:spPr bwMode="auto">
          <a:xfrm>
            <a:off x="7121525" y="3571875"/>
            <a:ext cx="118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mm</a:t>
            </a:r>
          </a:p>
        </p:txBody>
      </p:sp>
      <p:sp>
        <p:nvSpPr>
          <p:cNvPr id="39945" name="Rectangle 8"/>
          <p:cNvSpPr>
            <a:spLocks noChangeArrowheads="1"/>
          </p:cNvSpPr>
          <p:nvPr/>
        </p:nvSpPr>
        <p:spPr bwMode="auto">
          <a:xfrm>
            <a:off x="250825" y="4581525"/>
            <a:ext cx="8675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tabLst>
                <a:tab pos="-457200" algn="l"/>
              </a:tabLst>
            </a:pPr>
            <a:r>
              <a:rPr lang="tr-TR" altLang="tr-TR" sz="2000" b="1">
                <a:latin typeface="Arial" charset="0"/>
                <a:cs typeface="Times New Roman" pitchFamily="18" charset="0"/>
              </a:rPr>
              <a:t>c) Ağaç altı mikro yağmurlama sulama yöntemi altında bitki su tüketimi, T</a:t>
            </a:r>
          </a:p>
          <a:p>
            <a:pPr eaLnBrk="1" hangingPunct="1">
              <a:tabLst>
                <a:tab pos="-457200" algn="l"/>
              </a:tabLst>
            </a:pPr>
            <a:r>
              <a:rPr lang="tr-TR" altLang="tr-TR" sz="2000" b="1">
                <a:latin typeface="Arial" charset="0"/>
                <a:cs typeface="Times New Roman" pitchFamily="18" charset="0"/>
              </a:rPr>
              <a:t>	</a:t>
            </a:r>
            <a:endParaRPr lang="tr-TR" altLang="tr-TR" sz="2000" b="1">
              <a:latin typeface="Arial" charset="0"/>
            </a:endParaRPr>
          </a:p>
        </p:txBody>
      </p:sp>
      <p:graphicFrame>
        <p:nvGraphicFramePr>
          <p:cNvPr id="39946" name="Object 7"/>
          <p:cNvGraphicFramePr>
            <a:graphicFrameLocks noChangeAspect="1"/>
          </p:cNvGraphicFramePr>
          <p:nvPr/>
        </p:nvGraphicFramePr>
        <p:xfrm>
          <a:off x="500063" y="5289550"/>
          <a:ext cx="3671887" cy="836613"/>
        </p:xfrm>
        <a:graphic>
          <a:graphicData uri="http://schemas.openxmlformats.org/presentationml/2006/ole">
            <mc:AlternateContent xmlns:mc="http://schemas.openxmlformats.org/markup-compatibility/2006">
              <mc:Choice xmlns:v="urn:schemas-microsoft-com:vml" Requires="v">
                <p:oleObj spid="_x0000_s5123" name="Denklem" r:id="rId5" imgW="1803400" imgH="393700" progId="Equation.3">
                  <p:embed/>
                </p:oleObj>
              </mc:Choice>
              <mc:Fallback>
                <p:oleObj name="Denklem" r:id="rId5" imgW="18034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5289550"/>
                        <a:ext cx="36718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7" name="16 Dikdörtgen"/>
          <p:cNvSpPr>
            <a:spLocks noChangeArrowheads="1"/>
          </p:cNvSpPr>
          <p:nvPr/>
        </p:nvSpPr>
        <p:spPr bwMode="auto">
          <a:xfrm>
            <a:off x="3724275" y="5476875"/>
            <a:ext cx="194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mm/gün</a:t>
            </a:r>
          </a:p>
        </p:txBody>
      </p:sp>
    </p:spTree>
    <p:extLst>
      <p:ext uri="{BB962C8B-B14F-4D97-AF65-F5344CB8AC3E}">
        <p14:creationId xmlns:p14="http://schemas.microsoft.com/office/powerpoint/2010/main" val="646138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50825" y="27940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4096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40964" name="Rectangle 1"/>
          <p:cNvSpPr>
            <a:spLocks noChangeArrowheads="1"/>
          </p:cNvSpPr>
          <p:nvPr/>
        </p:nvSpPr>
        <p:spPr bwMode="auto">
          <a:xfrm>
            <a:off x="250825" y="893763"/>
            <a:ext cx="88931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4. AŞAMA :  Ön Projeleme Faktörleri </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d) Maksimum sulama aralığı, SA </a:t>
            </a:r>
            <a:r>
              <a:rPr lang="tr-TR" altLang="tr-TR" sz="2000" b="1" baseline="-25000">
                <a:latin typeface="Arial" charset="0"/>
                <a:cs typeface="Times New Roman" pitchFamily="18" charset="0"/>
              </a:rPr>
              <a:t>max</a:t>
            </a:r>
          </a:p>
          <a:p>
            <a:pPr marL="457200" indent="-457200" algn="just" eaLnBrk="1" hangingPunct="1"/>
            <a:r>
              <a:rPr lang="tr-TR" altLang="tr-TR" sz="2000">
                <a:latin typeface="Arial" charset="0"/>
                <a:cs typeface="Times New Roman" pitchFamily="18" charset="0"/>
              </a:rPr>
              <a:t> </a:t>
            </a:r>
          </a:p>
          <a:p>
            <a:pPr marL="457200" indent="-457200" algn="just" eaLnBrk="1" hangingPunct="1"/>
            <a:endParaRPr lang="tr-TR" altLang="tr-TR" sz="2000" b="1">
              <a:latin typeface="Arial" charset="0"/>
              <a:cs typeface="Times New Roman" pitchFamily="18" charset="0"/>
            </a:endParaRP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sp>
        <p:nvSpPr>
          <p:cNvPr id="40965" name="10 Dikdörtgen"/>
          <p:cNvSpPr>
            <a:spLocks noChangeArrowheads="1"/>
          </p:cNvSpPr>
          <p:nvPr/>
        </p:nvSpPr>
        <p:spPr bwMode="auto">
          <a:xfrm>
            <a:off x="346075" y="315753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cs typeface="Times New Roman" pitchFamily="18" charset="0"/>
              </a:rPr>
              <a:t>e) Proje sulama aralığı, SA  </a:t>
            </a:r>
            <a:endParaRPr lang="tr-TR" altLang="tr-TR" sz="2000" b="1" baseline="-25000">
              <a:latin typeface="Arial" charset="0"/>
              <a:cs typeface="Times New Roman" pitchFamily="18" charset="0"/>
            </a:endParaRPr>
          </a:p>
        </p:txBody>
      </p:sp>
      <p:sp>
        <p:nvSpPr>
          <p:cNvPr id="4096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0967" name="Object 5"/>
          <p:cNvGraphicFramePr>
            <a:graphicFrameLocks noChangeAspect="1"/>
          </p:cNvGraphicFramePr>
          <p:nvPr/>
        </p:nvGraphicFramePr>
        <p:xfrm>
          <a:off x="982663" y="3706813"/>
          <a:ext cx="2762250" cy="473075"/>
        </p:xfrm>
        <a:graphic>
          <a:graphicData uri="http://schemas.openxmlformats.org/presentationml/2006/ole">
            <mc:AlternateContent xmlns:mc="http://schemas.openxmlformats.org/markup-compatibility/2006">
              <mc:Choice xmlns:v="urn:schemas-microsoft-com:vml" Requires="v">
                <p:oleObj spid="_x0000_s6146" name="Denklem" r:id="rId3" imgW="1193800" imgH="228600" progId="Equation.3">
                  <p:embed/>
                </p:oleObj>
              </mc:Choice>
              <mc:Fallback>
                <p:oleObj name="Denklem" r:id="rId3" imgW="1193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63" y="3706813"/>
                        <a:ext cx="27622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8" name="12 Dikdörtgen"/>
          <p:cNvSpPr>
            <a:spLocks noChangeArrowheads="1"/>
          </p:cNvSpPr>
          <p:nvPr/>
        </p:nvSpPr>
        <p:spPr bwMode="auto">
          <a:xfrm>
            <a:off x="3779838" y="2303463"/>
            <a:ext cx="2981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200">
                <a:latin typeface="Arial" charset="0"/>
                <a:cs typeface="Times New Roman" pitchFamily="18" charset="0"/>
              </a:rPr>
              <a:t>gün</a:t>
            </a:r>
            <a:r>
              <a:rPr lang="tr-TR" altLang="tr-TR" sz="2200">
                <a:latin typeface="Arial" charset="0"/>
                <a:cs typeface="Times New Roman" pitchFamily="18" charset="0"/>
                <a:sym typeface="Symbol" pitchFamily="18" charset="2"/>
              </a:rPr>
              <a:t> 9 gün</a:t>
            </a:r>
            <a:endParaRPr lang="tr-TR" altLang="tr-TR" sz="2200">
              <a:latin typeface="Arial" charset="0"/>
              <a:cs typeface="Times New Roman" pitchFamily="18" charset="0"/>
            </a:endParaRPr>
          </a:p>
        </p:txBody>
      </p:sp>
      <p:sp>
        <p:nvSpPr>
          <p:cNvPr id="40969" name="16 Dikdörtgen"/>
          <p:cNvSpPr>
            <a:spLocks noChangeArrowheads="1"/>
          </p:cNvSpPr>
          <p:nvPr/>
        </p:nvSpPr>
        <p:spPr bwMode="auto">
          <a:xfrm>
            <a:off x="3851275" y="5270500"/>
            <a:ext cx="194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200">
                <a:latin typeface="Arial" charset="0"/>
                <a:cs typeface="Times New Roman" pitchFamily="18" charset="0"/>
              </a:rPr>
              <a:t>mm</a:t>
            </a:r>
          </a:p>
        </p:txBody>
      </p:sp>
      <p:sp>
        <p:nvSpPr>
          <p:cNvPr id="4097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0971" name="Object 4"/>
          <p:cNvGraphicFramePr>
            <a:graphicFrameLocks noChangeAspect="1"/>
          </p:cNvGraphicFramePr>
          <p:nvPr/>
        </p:nvGraphicFramePr>
        <p:xfrm>
          <a:off x="982663" y="2101850"/>
          <a:ext cx="3316287" cy="792163"/>
        </p:xfrm>
        <a:graphic>
          <a:graphicData uri="http://schemas.openxmlformats.org/presentationml/2006/ole">
            <mc:AlternateContent xmlns:mc="http://schemas.openxmlformats.org/markup-compatibility/2006">
              <mc:Choice xmlns:v="urn:schemas-microsoft-com:vml" Requires="v">
                <p:oleObj spid="_x0000_s6147" name="Denklem" r:id="rId5" imgW="1739900" imgH="419100" progId="Equation.3">
                  <p:embed/>
                </p:oleObj>
              </mc:Choice>
              <mc:Fallback>
                <p:oleObj name="Denklem" r:id="rId5" imgW="17399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63" y="2101850"/>
                        <a:ext cx="33162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2" name="13 Dikdörtgen"/>
          <p:cNvSpPr>
            <a:spLocks noChangeArrowheads="1"/>
          </p:cNvSpPr>
          <p:nvPr/>
        </p:nvSpPr>
        <p:spPr bwMode="auto">
          <a:xfrm>
            <a:off x="346075" y="4492625"/>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cs typeface="Times New Roman" pitchFamily="18" charset="0"/>
              </a:rPr>
              <a:t>f) Her sulamada uygulanacak maksimum net sulama suyu miktarı, d</a:t>
            </a:r>
            <a:r>
              <a:rPr lang="tr-TR" altLang="tr-TR" sz="2000" b="1" baseline="-25000">
                <a:latin typeface="Arial" charset="0"/>
                <a:cs typeface="Times New Roman" pitchFamily="18" charset="0"/>
              </a:rPr>
              <a:t>n</a:t>
            </a:r>
          </a:p>
        </p:txBody>
      </p:sp>
      <p:sp>
        <p:nvSpPr>
          <p:cNvPr id="4097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0974" name="Object 8"/>
          <p:cNvGraphicFramePr>
            <a:graphicFrameLocks noChangeAspect="1"/>
          </p:cNvGraphicFramePr>
          <p:nvPr/>
        </p:nvGraphicFramePr>
        <p:xfrm>
          <a:off x="1155700" y="5313363"/>
          <a:ext cx="3160713" cy="406400"/>
        </p:xfrm>
        <a:graphic>
          <a:graphicData uri="http://schemas.openxmlformats.org/presentationml/2006/ole">
            <mc:AlternateContent xmlns:mc="http://schemas.openxmlformats.org/markup-compatibility/2006">
              <mc:Choice xmlns:v="urn:schemas-microsoft-com:vml" Requires="v">
                <p:oleObj spid="_x0000_s6148" name="Denklem" r:id="rId7" imgW="1752600" imgH="215900" progId="Equation.3">
                  <p:embed/>
                </p:oleObj>
              </mc:Choice>
              <mc:Fallback>
                <p:oleObj name="Denklem" r:id="rId7" imgW="17526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700" y="5313363"/>
                        <a:ext cx="31607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858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50825" y="365125"/>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4198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41988" name="Rectangle 1"/>
          <p:cNvSpPr>
            <a:spLocks noChangeArrowheads="1"/>
          </p:cNvSpPr>
          <p:nvPr/>
        </p:nvSpPr>
        <p:spPr bwMode="auto">
          <a:xfrm>
            <a:off x="304800" y="1003300"/>
            <a:ext cx="88931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4. AŞAMA :  Ön Projeleme Faktörleri </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g) </a:t>
            </a:r>
            <a:r>
              <a:rPr lang="tr-TR" altLang="tr-TR" sz="2000" b="1">
                <a:latin typeface="Arial" charset="0"/>
              </a:rPr>
              <a:t>Her sulamada uygulanacak toplam sulama suyu miktarı, d</a:t>
            </a:r>
            <a:r>
              <a:rPr lang="tr-TR" altLang="tr-TR" sz="2000" b="1" baseline="-25000">
                <a:latin typeface="Arial" charset="0"/>
              </a:rPr>
              <a:t>t</a:t>
            </a:r>
            <a:endParaRPr lang="tr-TR" altLang="tr-TR" sz="2000" b="1" baseline="-25000">
              <a:latin typeface="Arial" charset="0"/>
              <a:cs typeface="Times New Roman" pitchFamily="18" charset="0"/>
            </a:endParaRPr>
          </a:p>
          <a:p>
            <a:pPr marL="457200" indent="-457200" algn="just" eaLnBrk="1" hangingPunct="1"/>
            <a:r>
              <a:rPr lang="tr-TR" altLang="tr-TR" sz="2000">
                <a:latin typeface="Arial" charset="0"/>
                <a:cs typeface="Times New Roman" pitchFamily="18" charset="0"/>
              </a:rPr>
              <a:t> </a:t>
            </a:r>
          </a:p>
          <a:p>
            <a:pPr marL="457200" indent="-457200" algn="just" eaLnBrk="1" hangingPunct="1"/>
            <a:endParaRPr lang="tr-TR" altLang="tr-TR" sz="2000" b="1">
              <a:latin typeface="Arial" charset="0"/>
              <a:cs typeface="Times New Roman" pitchFamily="18" charset="0"/>
            </a:endParaRP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sp>
        <p:nvSpPr>
          <p:cNvPr id="41989" name="10 Dikdörtgen"/>
          <p:cNvSpPr>
            <a:spLocks noChangeArrowheads="1"/>
          </p:cNvSpPr>
          <p:nvPr/>
        </p:nvSpPr>
        <p:spPr bwMode="auto">
          <a:xfrm>
            <a:off x="339725" y="3281363"/>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cs typeface="Times New Roman" pitchFamily="18" charset="0"/>
              </a:rPr>
              <a:t>h) Sulama süresi, T</a:t>
            </a:r>
            <a:r>
              <a:rPr lang="tr-TR" altLang="tr-TR" sz="2000" b="1" baseline="-25000">
                <a:latin typeface="Arial" charset="0"/>
                <a:cs typeface="Times New Roman" pitchFamily="18" charset="0"/>
              </a:rPr>
              <a:t>a</a:t>
            </a:r>
            <a:r>
              <a:rPr lang="tr-TR" altLang="tr-TR" sz="2000" b="1">
                <a:latin typeface="Arial" charset="0"/>
                <a:cs typeface="Times New Roman" pitchFamily="18" charset="0"/>
              </a:rPr>
              <a:t>  </a:t>
            </a:r>
            <a:endParaRPr lang="tr-TR" altLang="tr-TR" sz="2000" b="1" baseline="-25000">
              <a:latin typeface="Arial" charset="0"/>
              <a:cs typeface="Times New Roman" pitchFamily="18" charset="0"/>
            </a:endParaRPr>
          </a:p>
        </p:txBody>
      </p:sp>
      <p:sp>
        <p:nvSpPr>
          <p:cNvPr id="4199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1991" name="16 Dikdörtgen"/>
          <p:cNvSpPr>
            <a:spLocks noChangeArrowheads="1"/>
          </p:cNvSpPr>
          <p:nvPr/>
        </p:nvSpPr>
        <p:spPr bwMode="auto">
          <a:xfrm>
            <a:off x="3527425" y="239553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mm</a:t>
            </a:r>
          </a:p>
        </p:txBody>
      </p:sp>
      <p:sp>
        <p:nvSpPr>
          <p:cNvPr id="4199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1993" name="13 Dikdörtgen"/>
          <p:cNvSpPr>
            <a:spLocks noChangeArrowheads="1"/>
          </p:cNvSpPr>
          <p:nvPr/>
        </p:nvSpPr>
        <p:spPr bwMode="auto">
          <a:xfrm>
            <a:off x="339725" y="4935538"/>
            <a:ext cx="8137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200">
                <a:latin typeface="Arial" charset="0"/>
              </a:rPr>
              <a:t>Bu koşulda e şıkkına geri dönülür ve sulama aralığı azaltılır. </a:t>
            </a:r>
            <a:endParaRPr lang="tr-TR" altLang="tr-TR" sz="2200" baseline="-25000">
              <a:latin typeface="Arial" charset="0"/>
            </a:endParaRPr>
          </a:p>
        </p:txBody>
      </p:sp>
      <p:sp>
        <p:nvSpPr>
          <p:cNvPr id="4199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199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1996" name="Object 5"/>
          <p:cNvGraphicFramePr>
            <a:graphicFrameLocks noChangeAspect="1"/>
          </p:cNvGraphicFramePr>
          <p:nvPr/>
        </p:nvGraphicFramePr>
        <p:xfrm>
          <a:off x="1244600" y="2174875"/>
          <a:ext cx="2671763" cy="927100"/>
        </p:xfrm>
        <a:graphic>
          <a:graphicData uri="http://schemas.openxmlformats.org/presentationml/2006/ole">
            <mc:AlternateContent xmlns:mc="http://schemas.openxmlformats.org/markup-compatibility/2006">
              <mc:Choice xmlns:v="urn:schemas-microsoft-com:vml" Requires="v">
                <p:oleObj spid="_x0000_s7170" name="Denklem" r:id="rId4" imgW="1397000" imgH="431800" progId="Equation.3">
                  <p:embed/>
                </p:oleObj>
              </mc:Choice>
              <mc:Fallback>
                <p:oleObj name="Denklem" r:id="rId4" imgW="1397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2174875"/>
                        <a:ext cx="26717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1998" name="Object 7"/>
          <p:cNvGraphicFramePr>
            <a:graphicFrameLocks noChangeAspect="1"/>
          </p:cNvGraphicFramePr>
          <p:nvPr/>
        </p:nvGraphicFramePr>
        <p:xfrm>
          <a:off x="1223963" y="3754438"/>
          <a:ext cx="2259012" cy="841375"/>
        </p:xfrm>
        <a:graphic>
          <a:graphicData uri="http://schemas.openxmlformats.org/presentationml/2006/ole">
            <mc:AlternateContent xmlns:mc="http://schemas.openxmlformats.org/markup-compatibility/2006">
              <mc:Choice xmlns:v="urn:schemas-microsoft-com:vml" Requires="v">
                <p:oleObj spid="_x0000_s7171" name="Denklem" r:id="rId6" imgW="1256755" imgH="444307" progId="Equation.3">
                  <p:embed/>
                </p:oleObj>
              </mc:Choice>
              <mc:Fallback>
                <p:oleObj name="Denklem" r:id="rId6" imgW="1256755" imgH="44430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963" y="3754438"/>
                        <a:ext cx="225901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9" name="18 Dikdörtgen"/>
          <p:cNvSpPr>
            <a:spLocks noChangeArrowheads="1"/>
          </p:cNvSpPr>
          <p:nvPr/>
        </p:nvSpPr>
        <p:spPr bwMode="auto">
          <a:xfrm>
            <a:off x="2987675" y="3905250"/>
            <a:ext cx="496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h &gt;Tg = 20 h </a:t>
            </a:r>
            <a:r>
              <a:rPr lang="tr-TR" altLang="tr-TR" sz="2400" b="1">
                <a:latin typeface="Arial" charset="0"/>
                <a:cs typeface="Times New Roman" pitchFamily="18" charset="0"/>
              </a:rPr>
              <a:t>uygun değil  </a:t>
            </a:r>
          </a:p>
        </p:txBody>
      </p:sp>
    </p:spTree>
    <p:extLst>
      <p:ext uri="{BB962C8B-B14F-4D97-AF65-F5344CB8AC3E}">
        <p14:creationId xmlns:p14="http://schemas.microsoft.com/office/powerpoint/2010/main" val="476261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50825" y="3238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43011"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43012" name="Rectangle 1"/>
          <p:cNvSpPr>
            <a:spLocks noChangeArrowheads="1"/>
          </p:cNvSpPr>
          <p:nvPr/>
        </p:nvSpPr>
        <p:spPr bwMode="auto">
          <a:xfrm>
            <a:off x="250825" y="847725"/>
            <a:ext cx="88931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4. AŞAMA :  Ön Projeleme Faktörleri </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a:latin typeface="Arial" charset="0"/>
                <a:cs typeface="Times New Roman" pitchFamily="18" charset="0"/>
              </a:rPr>
              <a:t> </a:t>
            </a:r>
          </a:p>
          <a:p>
            <a:pPr marL="457200" indent="-457200" algn="just" eaLnBrk="1" hangingPunct="1"/>
            <a:endParaRPr lang="tr-TR" altLang="tr-TR" sz="2000" b="1">
              <a:latin typeface="Arial" charset="0"/>
              <a:cs typeface="Times New Roman" pitchFamily="18" charset="0"/>
            </a:endParaRP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sp>
        <p:nvSpPr>
          <p:cNvPr id="43013" name="10 Dikdörtgen"/>
          <p:cNvSpPr>
            <a:spLocks noChangeArrowheads="1"/>
          </p:cNvSpPr>
          <p:nvPr/>
        </p:nvSpPr>
        <p:spPr bwMode="auto">
          <a:xfrm>
            <a:off x="250825" y="1373188"/>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cs typeface="Times New Roman" pitchFamily="18" charset="0"/>
              </a:rPr>
              <a:t>e) Proje sulama aralığı, SA  </a:t>
            </a:r>
            <a:endParaRPr lang="tr-TR" altLang="tr-TR" sz="2000" b="1" baseline="-25000">
              <a:latin typeface="Arial" charset="0"/>
              <a:cs typeface="Times New Roman" pitchFamily="18" charset="0"/>
            </a:endParaRPr>
          </a:p>
        </p:txBody>
      </p:sp>
      <p:sp>
        <p:nvSpPr>
          <p:cNvPr id="4301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3015" name="16 Dikdörtgen"/>
          <p:cNvSpPr>
            <a:spLocks noChangeArrowheads="1"/>
          </p:cNvSpPr>
          <p:nvPr/>
        </p:nvSpPr>
        <p:spPr bwMode="auto">
          <a:xfrm>
            <a:off x="3505200" y="3713163"/>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mm</a:t>
            </a:r>
          </a:p>
        </p:txBody>
      </p:sp>
      <p:sp>
        <p:nvSpPr>
          <p:cNvPr id="430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3017" name="13 Dikdörtgen"/>
          <p:cNvSpPr>
            <a:spLocks noChangeArrowheads="1"/>
          </p:cNvSpPr>
          <p:nvPr/>
        </p:nvSpPr>
        <p:spPr bwMode="auto">
          <a:xfrm>
            <a:off x="257175" y="2881313"/>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cs typeface="Times New Roman" pitchFamily="18" charset="0"/>
              </a:rPr>
              <a:t>f) Her sulamada uygulanacak maksimum net sulama suyu miktarı, d</a:t>
            </a:r>
            <a:r>
              <a:rPr lang="tr-TR" altLang="tr-TR" sz="2000" b="1" baseline="-25000">
                <a:latin typeface="Arial" charset="0"/>
                <a:cs typeface="Times New Roman" pitchFamily="18" charset="0"/>
              </a:rPr>
              <a:t>n</a:t>
            </a:r>
          </a:p>
        </p:txBody>
      </p:sp>
      <p:sp>
        <p:nvSpPr>
          <p:cNvPr id="4301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3019" name="Object 8"/>
          <p:cNvGraphicFramePr>
            <a:graphicFrameLocks noChangeAspect="1"/>
          </p:cNvGraphicFramePr>
          <p:nvPr/>
        </p:nvGraphicFramePr>
        <p:xfrm>
          <a:off x="755650" y="3721100"/>
          <a:ext cx="3182938" cy="406400"/>
        </p:xfrm>
        <a:graphic>
          <a:graphicData uri="http://schemas.openxmlformats.org/presentationml/2006/ole">
            <mc:AlternateContent xmlns:mc="http://schemas.openxmlformats.org/markup-compatibility/2006">
              <mc:Choice xmlns:v="urn:schemas-microsoft-com:vml" Requires="v">
                <p:oleObj spid="_x0000_s8194" name="Denklem" r:id="rId3" imgW="1764534" imgH="215806" progId="Equation.3">
                  <p:embed/>
                </p:oleObj>
              </mc:Choice>
              <mc:Fallback>
                <p:oleObj name="Denklem" r:id="rId3" imgW="1764534"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721100"/>
                        <a:ext cx="31829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0" name="Rectangle 1"/>
          <p:cNvSpPr>
            <a:spLocks noChangeArrowheads="1"/>
          </p:cNvSpPr>
          <p:nvPr/>
        </p:nvSpPr>
        <p:spPr bwMode="auto">
          <a:xfrm>
            <a:off x="257175" y="4097338"/>
            <a:ext cx="799306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endParaRPr lang="tr-TR" altLang="tr-TR" sz="2000">
              <a:latin typeface="Arial" charset="0"/>
              <a:ea typeface="Times New Roman" pitchFamily="18" charset="0"/>
              <a:cs typeface="Arial" charset="0"/>
            </a:endParaRPr>
          </a:p>
          <a:p>
            <a:pPr algn="just" eaLnBrk="1" hangingPunct="1"/>
            <a:r>
              <a:rPr lang="tr-TR" altLang="tr-TR" sz="2000" b="1">
                <a:latin typeface="Arial" charset="0"/>
                <a:ea typeface="Times New Roman" pitchFamily="18" charset="0"/>
                <a:cs typeface="Arial" charset="0"/>
              </a:rPr>
              <a:t>g) Her sulamada uygulanacak toplam sulama suyu miktarı, d</a:t>
            </a:r>
            <a:r>
              <a:rPr lang="tr-TR" altLang="tr-TR" sz="2000" b="1" baseline="-25000">
                <a:latin typeface="Arial" charset="0"/>
                <a:ea typeface="Times New Roman" pitchFamily="18" charset="0"/>
                <a:cs typeface="Arial" charset="0"/>
              </a:rPr>
              <a:t>t</a:t>
            </a:r>
          </a:p>
          <a:p>
            <a:pPr algn="just" eaLnBrk="1" hangingPunct="1"/>
            <a:r>
              <a:rPr lang="tr-TR" altLang="tr-TR" sz="2000">
                <a:latin typeface="Arial" charset="0"/>
                <a:ea typeface="Times New Roman" pitchFamily="18" charset="0"/>
                <a:cs typeface="Arial" charset="0"/>
              </a:rPr>
              <a:t> </a:t>
            </a:r>
          </a:p>
          <a:p>
            <a:pPr algn="just" eaLnBrk="1" hangingPunct="1"/>
            <a:endParaRPr lang="tr-TR" altLang="tr-TR" sz="2000" b="1">
              <a:latin typeface="Arial" charset="0"/>
              <a:ea typeface="Times New Roman" pitchFamily="18" charset="0"/>
              <a:cs typeface="Arial" charset="0"/>
            </a:endParaRPr>
          </a:p>
          <a:p>
            <a:pPr algn="just" eaLnBrk="1" hangingPunct="1"/>
            <a:endParaRPr lang="tr-TR" altLang="tr-TR" sz="2000" b="1">
              <a:latin typeface="Arial" charset="0"/>
              <a:ea typeface="Times New Roman" pitchFamily="18" charset="0"/>
              <a:cs typeface="Arial" charset="0"/>
            </a:endParaRPr>
          </a:p>
          <a:p>
            <a:pPr algn="just" eaLnBrk="1" hangingPunct="1"/>
            <a:r>
              <a:rPr lang="tr-TR" altLang="tr-TR" sz="2000" b="1">
                <a:latin typeface="Arial" charset="0"/>
                <a:ea typeface="Times New Roman" pitchFamily="18" charset="0"/>
                <a:cs typeface="Arial" charset="0"/>
              </a:rPr>
              <a:t>	</a:t>
            </a:r>
            <a:endParaRPr lang="tr-TR" altLang="tr-TR" sz="2000">
              <a:latin typeface="Arial" charset="0"/>
              <a:ea typeface="Times New Roman" pitchFamily="18" charset="0"/>
              <a:cs typeface="Arial" charset="0"/>
            </a:endParaRPr>
          </a:p>
          <a:p>
            <a:pPr algn="just" eaLnBrk="1" hangingPunct="1"/>
            <a:endParaRPr lang="tr-TR" altLang="tr-TR" sz="2000">
              <a:latin typeface="Arial" charset="0"/>
              <a:ea typeface="Times New Roman" pitchFamily="18" charset="0"/>
              <a:cs typeface="Arial" charset="0"/>
            </a:endParaRPr>
          </a:p>
          <a:p>
            <a:pPr algn="just" eaLnBrk="1" hangingPunct="1"/>
            <a:r>
              <a:rPr lang="tr-TR" altLang="tr-TR" sz="2000">
                <a:latin typeface="Arial" charset="0"/>
                <a:ea typeface="Times New Roman" pitchFamily="18" charset="0"/>
                <a:cs typeface="Arial" charset="0"/>
              </a:rPr>
              <a:t>	</a:t>
            </a:r>
          </a:p>
        </p:txBody>
      </p:sp>
      <p:graphicFrame>
        <p:nvGraphicFramePr>
          <p:cNvPr id="43021" name="Object 5"/>
          <p:cNvGraphicFramePr>
            <a:graphicFrameLocks noChangeAspect="1"/>
          </p:cNvGraphicFramePr>
          <p:nvPr/>
        </p:nvGraphicFramePr>
        <p:xfrm>
          <a:off x="755650" y="5157788"/>
          <a:ext cx="2671763" cy="927100"/>
        </p:xfrm>
        <a:graphic>
          <a:graphicData uri="http://schemas.openxmlformats.org/presentationml/2006/ole">
            <mc:AlternateContent xmlns:mc="http://schemas.openxmlformats.org/markup-compatibility/2006">
              <mc:Choice xmlns:v="urn:schemas-microsoft-com:vml" Requires="v">
                <p:oleObj spid="_x0000_s8195" name="Denklem" r:id="rId5" imgW="1397000" imgH="431800" progId="Equation.3">
                  <p:embed/>
                </p:oleObj>
              </mc:Choice>
              <mc:Fallback>
                <p:oleObj name="Denklem" r:id="rId5" imgW="13970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5157788"/>
                        <a:ext cx="26717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2" name="17 Dikdörtgen"/>
          <p:cNvSpPr>
            <a:spLocks noChangeArrowheads="1"/>
          </p:cNvSpPr>
          <p:nvPr/>
        </p:nvSpPr>
        <p:spPr bwMode="auto">
          <a:xfrm>
            <a:off x="2916238" y="5373688"/>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mm</a:t>
            </a:r>
          </a:p>
        </p:txBody>
      </p:sp>
      <p:graphicFrame>
        <p:nvGraphicFramePr>
          <p:cNvPr id="43023" name="Object 6"/>
          <p:cNvGraphicFramePr>
            <a:graphicFrameLocks noChangeAspect="1"/>
          </p:cNvGraphicFramePr>
          <p:nvPr/>
        </p:nvGraphicFramePr>
        <p:xfrm>
          <a:off x="735013" y="1809750"/>
          <a:ext cx="3530600" cy="950913"/>
        </p:xfrm>
        <a:graphic>
          <a:graphicData uri="http://schemas.openxmlformats.org/presentationml/2006/ole">
            <mc:AlternateContent xmlns:mc="http://schemas.openxmlformats.org/markup-compatibility/2006">
              <mc:Choice xmlns:v="urn:schemas-microsoft-com:vml" Requires="v">
                <p:oleObj spid="_x0000_s8196" name="Denklem" r:id="rId7" imgW="1905000" imgH="457200" progId="Equation.3">
                  <p:embed/>
                </p:oleObj>
              </mc:Choice>
              <mc:Fallback>
                <p:oleObj name="Denklem" r:id="rId7" imgW="19050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013" y="1809750"/>
                        <a:ext cx="3530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4" name="18 Dikdörtgen"/>
          <p:cNvSpPr>
            <a:spLocks noChangeArrowheads="1"/>
          </p:cNvSpPr>
          <p:nvPr/>
        </p:nvSpPr>
        <p:spPr bwMode="auto">
          <a:xfrm>
            <a:off x="3887788" y="2003425"/>
            <a:ext cx="4608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gün </a:t>
            </a:r>
            <a:r>
              <a:rPr lang="tr-TR" altLang="tr-TR" sz="2400">
                <a:latin typeface="Arial" charset="0"/>
                <a:cs typeface="Times New Roman" pitchFamily="18" charset="0"/>
                <a:sym typeface="Symbol" pitchFamily="18" charset="2"/>
              </a:rPr>
              <a:t> 6 gün </a:t>
            </a:r>
            <a:endParaRPr lang="tr-TR" altLang="tr-TR" sz="2400">
              <a:latin typeface="Arial" charset="0"/>
              <a:cs typeface="Times New Roman" pitchFamily="18" charset="0"/>
            </a:endParaRPr>
          </a:p>
        </p:txBody>
      </p:sp>
    </p:spTree>
    <p:extLst>
      <p:ext uri="{BB962C8B-B14F-4D97-AF65-F5344CB8AC3E}">
        <p14:creationId xmlns:p14="http://schemas.microsoft.com/office/powerpoint/2010/main" val="3280930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250825" y="4762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4403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44036" name="Rectangle 1"/>
          <p:cNvSpPr>
            <a:spLocks noChangeArrowheads="1"/>
          </p:cNvSpPr>
          <p:nvPr/>
        </p:nvSpPr>
        <p:spPr bwMode="auto">
          <a:xfrm>
            <a:off x="250825" y="1074738"/>
            <a:ext cx="88931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4. AŞAMA :  Ön Projeleme Faktörleri </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a:latin typeface="Arial" charset="0"/>
                <a:cs typeface="Times New Roman" pitchFamily="18" charset="0"/>
              </a:rPr>
              <a:t> </a:t>
            </a:r>
          </a:p>
          <a:p>
            <a:pPr marL="457200" indent="-457200" algn="just" eaLnBrk="1" hangingPunct="1"/>
            <a:endParaRPr lang="tr-TR" altLang="tr-TR" sz="2000" b="1">
              <a:latin typeface="Arial" charset="0"/>
              <a:cs typeface="Times New Roman" pitchFamily="18" charset="0"/>
            </a:endParaRP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sp>
        <p:nvSpPr>
          <p:cNvPr id="44037" name="10 Dikdörtgen"/>
          <p:cNvSpPr>
            <a:spLocks noChangeArrowheads="1"/>
          </p:cNvSpPr>
          <p:nvPr/>
        </p:nvSpPr>
        <p:spPr bwMode="auto">
          <a:xfrm>
            <a:off x="250825" y="169703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cs typeface="Times New Roman" pitchFamily="18" charset="0"/>
              </a:rPr>
              <a:t>h) Sulama süresi, T</a:t>
            </a:r>
            <a:r>
              <a:rPr lang="tr-TR" altLang="tr-TR" sz="2000" b="1" baseline="-25000">
                <a:latin typeface="Arial" charset="0"/>
                <a:cs typeface="Times New Roman" pitchFamily="18" charset="0"/>
              </a:rPr>
              <a:t>a</a:t>
            </a:r>
            <a:r>
              <a:rPr lang="tr-TR" altLang="tr-TR" sz="2000" b="1">
                <a:latin typeface="Arial" charset="0"/>
                <a:cs typeface="Times New Roman" pitchFamily="18" charset="0"/>
              </a:rPr>
              <a:t>  </a:t>
            </a:r>
            <a:endParaRPr lang="tr-TR" altLang="tr-TR" sz="2000" b="1" baseline="-25000">
              <a:latin typeface="Arial" charset="0"/>
              <a:cs typeface="Times New Roman" pitchFamily="18" charset="0"/>
            </a:endParaRPr>
          </a:p>
        </p:txBody>
      </p:sp>
      <p:sp>
        <p:nvSpPr>
          <p:cNvPr id="4403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403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4040" name="13 Dikdörtgen"/>
          <p:cNvSpPr>
            <a:spLocks noChangeArrowheads="1"/>
          </p:cNvSpPr>
          <p:nvPr/>
        </p:nvSpPr>
        <p:spPr bwMode="auto">
          <a:xfrm>
            <a:off x="252413" y="3441700"/>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ı) Maksimum işletme birim sayısı , N</a:t>
            </a:r>
            <a:r>
              <a:rPr lang="tr-TR" altLang="tr-TR" sz="2000" b="1" baseline="-25000">
                <a:latin typeface="Arial" charset="0"/>
              </a:rPr>
              <a:t>max</a:t>
            </a:r>
            <a:r>
              <a:rPr lang="tr-TR" altLang="tr-TR" sz="2000" b="1">
                <a:latin typeface="Arial" charset="0"/>
              </a:rPr>
              <a:t> </a:t>
            </a:r>
            <a:endParaRPr lang="tr-TR" altLang="tr-TR" sz="2000" b="1" baseline="-25000">
              <a:latin typeface="Arial" charset="0"/>
            </a:endParaRPr>
          </a:p>
        </p:txBody>
      </p:sp>
      <p:sp>
        <p:nvSpPr>
          <p:cNvPr id="4404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404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404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4044" name="Object 7"/>
          <p:cNvGraphicFramePr>
            <a:graphicFrameLocks noChangeAspect="1"/>
          </p:cNvGraphicFramePr>
          <p:nvPr/>
        </p:nvGraphicFramePr>
        <p:xfrm>
          <a:off x="484188" y="2268538"/>
          <a:ext cx="2441575" cy="841375"/>
        </p:xfrm>
        <a:graphic>
          <a:graphicData uri="http://schemas.openxmlformats.org/presentationml/2006/ole">
            <mc:AlternateContent xmlns:mc="http://schemas.openxmlformats.org/markup-compatibility/2006">
              <mc:Choice xmlns:v="urn:schemas-microsoft-com:vml" Requires="v">
                <p:oleObj spid="_x0000_s9218" name="Denklem" r:id="rId4" imgW="1358310" imgH="444307" progId="Equation.3">
                  <p:embed/>
                </p:oleObj>
              </mc:Choice>
              <mc:Fallback>
                <p:oleObj name="Denklem" r:id="rId4" imgW="1358310"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2268538"/>
                        <a:ext cx="24415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5" name="18 Dikdörtgen"/>
          <p:cNvSpPr>
            <a:spLocks noChangeArrowheads="1"/>
          </p:cNvSpPr>
          <p:nvPr/>
        </p:nvSpPr>
        <p:spPr bwMode="auto">
          <a:xfrm>
            <a:off x="2581275" y="2432050"/>
            <a:ext cx="496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h &lt; Tg = 20 h </a:t>
            </a:r>
            <a:r>
              <a:rPr lang="tr-TR" altLang="tr-TR" sz="2400" b="1">
                <a:latin typeface="Arial" charset="0"/>
                <a:cs typeface="Times New Roman" pitchFamily="18" charset="0"/>
              </a:rPr>
              <a:t>uygun</a:t>
            </a:r>
            <a:r>
              <a:rPr lang="tr-TR" altLang="tr-TR" sz="2400">
                <a:latin typeface="Arial" charset="0"/>
                <a:cs typeface="Times New Roman" pitchFamily="18" charset="0"/>
              </a:rPr>
              <a:t>   </a:t>
            </a:r>
          </a:p>
        </p:txBody>
      </p:sp>
      <p:sp>
        <p:nvSpPr>
          <p:cNvPr id="4404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4047" name="Object 4"/>
          <p:cNvGraphicFramePr>
            <a:graphicFrameLocks noChangeAspect="1"/>
          </p:cNvGraphicFramePr>
          <p:nvPr/>
        </p:nvGraphicFramePr>
        <p:xfrm>
          <a:off x="444500" y="3995738"/>
          <a:ext cx="4310063" cy="936625"/>
        </p:xfrm>
        <a:graphic>
          <a:graphicData uri="http://schemas.openxmlformats.org/presentationml/2006/ole">
            <mc:AlternateContent xmlns:mc="http://schemas.openxmlformats.org/markup-compatibility/2006">
              <mc:Choice xmlns:v="urn:schemas-microsoft-com:vml" Requires="v">
                <p:oleObj spid="_x0000_s9219" name="Denklem" r:id="rId6" imgW="2374900" imgH="457200" progId="Equation.3">
                  <p:embed/>
                </p:oleObj>
              </mc:Choice>
              <mc:Fallback>
                <p:oleObj name="Denklem" r:id="rId6" imgW="23749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0" y="3995738"/>
                        <a:ext cx="4310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8" name="17 Dikdörtgen"/>
          <p:cNvSpPr>
            <a:spLocks noChangeArrowheads="1"/>
          </p:cNvSpPr>
          <p:nvPr/>
        </p:nvSpPr>
        <p:spPr bwMode="auto">
          <a:xfrm>
            <a:off x="4319588" y="4232275"/>
            <a:ext cx="345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adet</a:t>
            </a:r>
          </a:p>
        </p:txBody>
      </p:sp>
      <p:sp>
        <p:nvSpPr>
          <p:cNvPr id="44049" name="19 Dikdörtgen"/>
          <p:cNvSpPr>
            <a:spLocks noChangeArrowheads="1"/>
          </p:cNvSpPr>
          <p:nvPr/>
        </p:nvSpPr>
        <p:spPr bwMode="auto">
          <a:xfrm>
            <a:off x="268288" y="5084763"/>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j) Proje işletme birim sayısı , N</a:t>
            </a:r>
            <a:endParaRPr lang="tr-TR" altLang="tr-TR" sz="2000" b="1" baseline="-25000">
              <a:latin typeface="Arial" charset="0"/>
            </a:endParaRPr>
          </a:p>
        </p:txBody>
      </p:sp>
      <p:sp>
        <p:nvSpPr>
          <p:cNvPr id="44050" name="20 Dikdörtgen"/>
          <p:cNvSpPr>
            <a:spLocks noChangeArrowheads="1"/>
          </p:cNvSpPr>
          <p:nvPr/>
        </p:nvSpPr>
        <p:spPr bwMode="auto">
          <a:xfrm>
            <a:off x="442913" y="5637213"/>
            <a:ext cx="4967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a:latin typeface="Arial" charset="0"/>
                <a:cs typeface="Times New Roman" pitchFamily="18" charset="0"/>
              </a:rPr>
              <a:t>N = N</a:t>
            </a:r>
            <a:r>
              <a:rPr lang="tr-TR" altLang="tr-TR" sz="2400" baseline="-25000">
                <a:latin typeface="Arial" charset="0"/>
                <a:cs typeface="Times New Roman" pitchFamily="18" charset="0"/>
              </a:rPr>
              <a:t>max</a:t>
            </a:r>
            <a:r>
              <a:rPr lang="tr-TR" altLang="tr-TR" sz="2400">
                <a:latin typeface="Arial" charset="0"/>
                <a:cs typeface="Times New Roman" pitchFamily="18" charset="0"/>
              </a:rPr>
              <a:t>= 6 adet</a:t>
            </a:r>
          </a:p>
        </p:txBody>
      </p:sp>
    </p:spTree>
    <p:extLst>
      <p:ext uri="{BB962C8B-B14F-4D97-AF65-F5344CB8AC3E}">
        <p14:creationId xmlns:p14="http://schemas.microsoft.com/office/powerpoint/2010/main" val="2943734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36538" y="21590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4505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45060" name="Rectangle 1"/>
          <p:cNvSpPr>
            <a:spLocks noChangeArrowheads="1"/>
          </p:cNvSpPr>
          <p:nvPr/>
        </p:nvSpPr>
        <p:spPr bwMode="auto">
          <a:xfrm>
            <a:off x="233363" y="915988"/>
            <a:ext cx="88915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5. AŞAMA :  Sistem Tertibi</a:t>
            </a: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a:latin typeface="Arial" charset="0"/>
                <a:cs typeface="Times New Roman" pitchFamily="18" charset="0"/>
              </a:rPr>
              <a:t>Plan üzerinde gösterilmiştir. </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a:latin typeface="Arial" charset="0"/>
                <a:cs typeface="Times New Roman" pitchFamily="18" charset="0"/>
              </a:rPr>
              <a:t> </a:t>
            </a:r>
          </a:p>
          <a:p>
            <a:pPr marL="457200" indent="-457200" algn="just" eaLnBrk="1" hangingPunct="1"/>
            <a:endParaRPr lang="tr-TR" altLang="tr-TR" sz="2000" b="1">
              <a:latin typeface="Arial" charset="0"/>
              <a:cs typeface="Times New Roman" pitchFamily="18" charset="0"/>
            </a:endParaRP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endParaRPr lang="tr-TR" altLang="tr-TR" sz="2000">
              <a:latin typeface="Arial" charset="0"/>
              <a:cs typeface="Times New Roman" pitchFamily="18" charset="0"/>
            </a:endParaRP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sp>
        <p:nvSpPr>
          <p:cNvPr id="4506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506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506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506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506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506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506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Tree>
    <p:extLst>
      <p:ext uri="{BB962C8B-B14F-4D97-AF65-F5344CB8AC3E}">
        <p14:creationId xmlns:p14="http://schemas.microsoft.com/office/powerpoint/2010/main" val="171950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463" y="0"/>
            <a:ext cx="939641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3 Metin kutusu"/>
          <p:cNvSpPr txBox="1">
            <a:spLocks noChangeArrowheads="1"/>
          </p:cNvSpPr>
          <p:nvPr/>
        </p:nvSpPr>
        <p:spPr bwMode="auto">
          <a:xfrm rot="-5400000">
            <a:off x="-245268" y="2559844"/>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a:latin typeface="Arial" charset="0"/>
              </a:rPr>
              <a:t>160 m</a:t>
            </a:r>
          </a:p>
        </p:txBody>
      </p:sp>
      <p:sp>
        <p:nvSpPr>
          <p:cNvPr id="27652" name="4 Metin kutusu"/>
          <p:cNvSpPr txBox="1">
            <a:spLocks noChangeArrowheads="1"/>
          </p:cNvSpPr>
          <p:nvPr/>
        </p:nvSpPr>
        <p:spPr bwMode="auto">
          <a:xfrm rot="10800000" flipV="1">
            <a:off x="4284663" y="6165850"/>
            <a:ext cx="944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tr-TR" altLang="tr-TR">
                <a:latin typeface="Arial" charset="0"/>
              </a:rPr>
              <a:t>235 m</a:t>
            </a:r>
          </a:p>
        </p:txBody>
      </p:sp>
      <p:sp>
        <p:nvSpPr>
          <p:cNvPr id="27653" name="Metin kutusu 4"/>
          <p:cNvSpPr txBox="1">
            <a:spLocks noChangeArrowheads="1"/>
          </p:cNvSpPr>
          <p:nvPr/>
        </p:nvSpPr>
        <p:spPr bwMode="auto">
          <a:xfrm>
            <a:off x="3132138" y="6524625"/>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tr-TR" altLang="tr-TR" sz="1400"/>
              <a:t>%0.6</a:t>
            </a:r>
          </a:p>
        </p:txBody>
      </p:sp>
    </p:spTree>
    <p:extLst>
      <p:ext uri="{BB962C8B-B14F-4D97-AF65-F5344CB8AC3E}">
        <p14:creationId xmlns:p14="http://schemas.microsoft.com/office/powerpoint/2010/main" val="2750482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l="12605" t="8522" r="13435"/>
          <a:stretch>
            <a:fillRect/>
          </a:stretch>
        </p:blipFill>
        <p:spPr bwMode="auto">
          <a:xfrm>
            <a:off x="107950" y="476250"/>
            <a:ext cx="88011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94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kdörtgen 1"/>
          <p:cNvSpPr>
            <a:spLocks noChangeArrowheads="1"/>
          </p:cNvSpPr>
          <p:nvPr/>
        </p:nvSpPr>
        <p:spPr bwMode="auto">
          <a:xfrm>
            <a:off x="250825" y="260350"/>
            <a:ext cx="3592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altLang="tr-TR" b="1">
                <a:latin typeface="Arial" charset="0"/>
              </a:rPr>
              <a:t>6. AŞAMA :  Lateral Boru Çapı  </a:t>
            </a:r>
            <a:endParaRPr lang="tr-TR" altLang="tr-TR" b="1" baseline="-25000">
              <a:latin typeface="Arial" charset="0"/>
            </a:endParaRPr>
          </a:p>
        </p:txBody>
      </p:sp>
      <p:sp>
        <p:nvSpPr>
          <p:cNvPr id="47107" name="Dikdörtgen 2"/>
          <p:cNvSpPr>
            <a:spLocks noChangeArrowheads="1"/>
          </p:cNvSpPr>
          <p:nvPr/>
        </p:nvSpPr>
        <p:spPr bwMode="auto">
          <a:xfrm>
            <a:off x="588963" y="765175"/>
            <a:ext cx="2655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altLang="tr-TR" b="1">
                <a:latin typeface="Arial" charset="0"/>
              </a:rPr>
              <a:t>a) Lateral uzunluğu, </a:t>
            </a:r>
            <a:r>
              <a:rPr lang="tr-TR" altLang="tr-TR">
                <a:latin typeface="Arial" charset="0"/>
                <a:cs typeface="Times New Roman" pitchFamily="18" charset="0"/>
              </a:rPr>
              <a:t>L</a:t>
            </a:r>
            <a:r>
              <a:rPr lang="tr-TR" altLang="tr-TR" baseline="-25000">
                <a:latin typeface="Arial" charset="0"/>
                <a:cs typeface="Times New Roman" pitchFamily="18" charset="0"/>
              </a:rPr>
              <a:t>l</a:t>
            </a:r>
            <a:r>
              <a:rPr lang="tr-TR" altLang="tr-TR" b="1">
                <a:latin typeface="Arial" charset="0"/>
              </a:rPr>
              <a:t> </a:t>
            </a:r>
            <a:endParaRPr lang="tr-TR" altLang="tr-TR" b="1" baseline="-25000">
              <a:latin typeface="Arial" charset="0"/>
            </a:endParaRPr>
          </a:p>
        </p:txBody>
      </p:sp>
      <p:sp>
        <p:nvSpPr>
          <p:cNvPr id="47108" name="20 Dikdörtgen"/>
          <p:cNvSpPr>
            <a:spLocks noChangeArrowheads="1"/>
          </p:cNvSpPr>
          <p:nvPr/>
        </p:nvSpPr>
        <p:spPr bwMode="auto">
          <a:xfrm>
            <a:off x="971550" y="1133475"/>
            <a:ext cx="4967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a:latin typeface="Arial" charset="0"/>
                <a:cs typeface="Times New Roman" pitchFamily="18" charset="0"/>
              </a:rPr>
              <a:t>L</a:t>
            </a:r>
            <a:r>
              <a:rPr lang="tr-TR" altLang="tr-TR" sz="2400" baseline="-25000">
                <a:latin typeface="Arial" charset="0"/>
                <a:cs typeface="Times New Roman" pitchFamily="18" charset="0"/>
              </a:rPr>
              <a:t>l </a:t>
            </a:r>
            <a:r>
              <a:rPr lang="tr-TR" altLang="tr-TR" sz="2400">
                <a:latin typeface="Arial" charset="0"/>
                <a:cs typeface="Times New Roman" pitchFamily="18" charset="0"/>
              </a:rPr>
              <a:t>= 78 m </a:t>
            </a:r>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773238"/>
            <a:ext cx="8199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309813"/>
            <a:ext cx="23050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1" name="Dikdörtgen 4"/>
          <p:cNvSpPr>
            <a:spLocks noChangeArrowheads="1"/>
          </p:cNvSpPr>
          <p:nvPr/>
        </p:nvSpPr>
        <p:spPr bwMode="auto">
          <a:xfrm>
            <a:off x="3444875" y="25908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lgn="just" eaLnBrk="1" hangingPunct="1"/>
            <a:r>
              <a:rPr lang="tr-TR" altLang="tr-TR">
                <a:latin typeface="Arial" charset="0"/>
                <a:cs typeface="Times New Roman" pitchFamily="18" charset="0"/>
              </a:rPr>
              <a:t>adet</a:t>
            </a:r>
          </a:p>
        </p:txBody>
      </p:sp>
      <p:pic>
        <p:nvPicPr>
          <p:cNvPr id="471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3573463"/>
            <a:ext cx="81994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4110038"/>
            <a:ext cx="50593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869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50825" y="268288"/>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48131"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5" name="Rectangle 1"/>
          <p:cNvSpPr>
            <a:spLocks noChangeArrowheads="1"/>
          </p:cNvSpPr>
          <p:nvPr/>
        </p:nvSpPr>
        <p:spPr bwMode="auto">
          <a:xfrm>
            <a:off x="468313" y="981075"/>
            <a:ext cx="8891587" cy="2246313"/>
          </a:xfrm>
          <a:prstGeom prst="rect">
            <a:avLst/>
          </a:prstGeom>
          <a:noFill/>
          <a:ln w="9525">
            <a:noFill/>
            <a:miter lim="800000"/>
            <a:headEnd/>
            <a:tailEnd/>
          </a:ln>
          <a:effectLst/>
        </p:spPr>
        <p:txBody>
          <a:bodyPr anchor="ctr">
            <a:spAutoFit/>
          </a:bodyPr>
          <a:lstStyle/>
          <a:p>
            <a:pPr marL="457200" indent="-457200" algn="just" eaLnBrk="1" fontAlgn="auto" hangingPunct="1">
              <a:spcBef>
                <a:spcPts val="0"/>
              </a:spcBef>
              <a:spcAft>
                <a:spcPts val="0"/>
              </a:spcAft>
              <a:defRPr/>
            </a:pPr>
            <a:endParaRPr lang="tr-TR" sz="2000" dirty="0">
              <a:latin typeface="+mn-lt"/>
              <a:ea typeface="Times New Roman" pitchFamily="18" charset="0"/>
              <a:cs typeface="Arial" panose="020B0604020202020204" pitchFamily="34" charset="0"/>
            </a:endParaRPr>
          </a:p>
          <a:p>
            <a:pPr marL="457200" indent="-457200" algn="just" eaLnBrk="1" fontAlgn="auto" hangingPunct="1">
              <a:spcBef>
                <a:spcPts val="0"/>
              </a:spcBef>
              <a:spcAft>
                <a:spcPts val="0"/>
              </a:spcAft>
              <a:defRPr/>
            </a:pPr>
            <a:r>
              <a:rPr lang="tr-TR" sz="2000" dirty="0">
                <a:latin typeface="+mn-lt"/>
                <a:ea typeface="Times New Roman" pitchFamily="18" charset="0"/>
                <a:cs typeface="Arial" panose="020B0604020202020204" pitchFamily="34" charset="0"/>
              </a:rPr>
              <a:t> </a:t>
            </a:r>
          </a:p>
          <a:p>
            <a:pPr marL="457200" indent="-457200" algn="just" eaLnBrk="1" fontAlgn="auto" hangingPunct="1">
              <a:spcBef>
                <a:spcPts val="0"/>
              </a:spcBef>
              <a:spcAft>
                <a:spcPts val="0"/>
              </a:spcAft>
              <a:defRPr/>
            </a:pPr>
            <a:endParaRPr lang="tr-TR" sz="2000" b="1" dirty="0">
              <a:latin typeface="+mn-lt"/>
              <a:ea typeface="Times New Roman" pitchFamily="18" charset="0"/>
              <a:cs typeface="Arial" panose="020B0604020202020204" pitchFamily="34" charset="0"/>
            </a:endParaRPr>
          </a:p>
          <a:p>
            <a:pPr marL="457200" indent="-457200" algn="just" eaLnBrk="1" fontAlgn="auto" hangingPunct="1">
              <a:spcBef>
                <a:spcPts val="0"/>
              </a:spcBef>
              <a:spcAft>
                <a:spcPts val="0"/>
              </a:spcAft>
              <a:defRPr/>
            </a:pPr>
            <a:endParaRPr lang="tr-TR" sz="2000" b="1" dirty="0">
              <a:latin typeface="+mn-lt"/>
              <a:ea typeface="Times New Roman" pitchFamily="18" charset="0"/>
              <a:cs typeface="Arial" panose="020B0604020202020204" pitchFamily="34" charset="0"/>
            </a:endParaRPr>
          </a:p>
          <a:p>
            <a:pPr algn="just" eaLnBrk="1" fontAlgn="auto" hangingPunct="1">
              <a:spcBef>
                <a:spcPts val="0"/>
              </a:spcBef>
              <a:spcAft>
                <a:spcPts val="0"/>
              </a:spcAft>
              <a:defRPr/>
            </a:pPr>
            <a:r>
              <a:rPr lang="tr-TR" sz="2000" b="1" dirty="0">
                <a:latin typeface="+mn-lt"/>
                <a:ea typeface="Times New Roman" pitchFamily="18" charset="0"/>
                <a:cs typeface="Arial" panose="020B0604020202020204" pitchFamily="34" charset="0"/>
              </a:rPr>
              <a:t>	</a:t>
            </a:r>
            <a:endParaRPr lang="tr-TR" sz="2000" dirty="0">
              <a:latin typeface="+mn-lt"/>
              <a:ea typeface="Times New Roman" pitchFamily="18" charset="0"/>
              <a:cs typeface="Arial" panose="020B0604020202020204" pitchFamily="34" charset="0"/>
            </a:endParaRPr>
          </a:p>
          <a:p>
            <a:pPr algn="just" eaLnBrk="1" fontAlgn="auto" hangingPunct="1">
              <a:spcBef>
                <a:spcPts val="0"/>
              </a:spcBef>
              <a:spcAft>
                <a:spcPts val="0"/>
              </a:spcAft>
              <a:defRPr/>
            </a:pPr>
            <a:endParaRPr lang="tr-TR" sz="2000" dirty="0">
              <a:latin typeface="+mn-lt"/>
              <a:cs typeface="Arial" panose="020B0604020202020204" pitchFamily="34" charset="0"/>
            </a:endParaRPr>
          </a:p>
          <a:p>
            <a:pPr algn="just" eaLnBrk="1" fontAlgn="auto" hangingPunct="1">
              <a:spcBef>
                <a:spcPts val="0"/>
              </a:spcBef>
              <a:spcAft>
                <a:spcPts val="0"/>
              </a:spcAft>
              <a:defRPr/>
            </a:pPr>
            <a:r>
              <a:rPr lang="tr-TR" sz="2000" dirty="0">
                <a:latin typeface="+mn-lt"/>
                <a:cs typeface="Arial" panose="020B0604020202020204" pitchFamily="34" charset="0"/>
              </a:rPr>
              <a:t>	</a:t>
            </a:r>
            <a:endParaRPr lang="tr-TR" sz="2000" dirty="0">
              <a:latin typeface="+mn-lt"/>
            </a:endParaRPr>
          </a:p>
        </p:txBody>
      </p:sp>
      <p:sp>
        <p:nvSpPr>
          <p:cNvPr id="4813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813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8135" name="13 Dikdörtgen"/>
          <p:cNvSpPr>
            <a:spLocks noChangeArrowheads="1"/>
          </p:cNvSpPr>
          <p:nvPr/>
        </p:nvSpPr>
        <p:spPr bwMode="auto">
          <a:xfrm>
            <a:off x="279400" y="842963"/>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6. AŞAMA :  Lateral Boru Çapı  </a:t>
            </a:r>
            <a:endParaRPr lang="tr-TR" altLang="tr-TR" sz="2000" b="1" baseline="-25000">
              <a:latin typeface="Arial" charset="0"/>
            </a:endParaRPr>
          </a:p>
        </p:txBody>
      </p:sp>
      <p:sp>
        <p:nvSpPr>
          <p:cNvPr id="4813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813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813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813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8140" name="19 Dikdörtgen"/>
          <p:cNvSpPr>
            <a:spLocks noChangeArrowheads="1"/>
          </p:cNvSpPr>
          <p:nvPr/>
        </p:nvSpPr>
        <p:spPr bwMode="auto">
          <a:xfrm>
            <a:off x="279400" y="134778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d) Lateral eğimi, </a:t>
            </a:r>
            <a:r>
              <a:rPr lang="tr-TR" altLang="tr-TR" sz="2000">
                <a:latin typeface="Arial" charset="0"/>
              </a:rPr>
              <a:t>S</a:t>
            </a:r>
            <a:r>
              <a:rPr lang="tr-TR" altLang="tr-TR" sz="2000" baseline="-25000">
                <a:latin typeface="Arial" charset="0"/>
                <a:cs typeface="Times New Roman" pitchFamily="18" charset="0"/>
              </a:rPr>
              <a:t>l</a:t>
            </a:r>
            <a:r>
              <a:rPr lang="tr-TR" altLang="tr-TR" sz="2000" b="1">
                <a:latin typeface="Arial" charset="0"/>
              </a:rPr>
              <a:t> </a:t>
            </a:r>
            <a:endParaRPr lang="tr-TR" altLang="tr-TR" sz="2000" b="1" baseline="-25000">
              <a:latin typeface="Arial" charset="0"/>
            </a:endParaRPr>
          </a:p>
        </p:txBody>
      </p:sp>
      <p:sp>
        <p:nvSpPr>
          <p:cNvPr id="48141" name="20 Dikdörtgen"/>
          <p:cNvSpPr>
            <a:spLocks noChangeArrowheads="1"/>
          </p:cNvSpPr>
          <p:nvPr/>
        </p:nvSpPr>
        <p:spPr bwMode="auto">
          <a:xfrm>
            <a:off x="615950" y="1903413"/>
            <a:ext cx="496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S</a:t>
            </a:r>
            <a:r>
              <a:rPr lang="tr-TR" altLang="tr-TR" sz="2000" baseline="-25000">
                <a:latin typeface="Arial" charset="0"/>
                <a:cs typeface="Times New Roman" pitchFamily="18" charset="0"/>
              </a:rPr>
              <a:t>l </a:t>
            </a:r>
            <a:r>
              <a:rPr lang="tr-TR" altLang="tr-TR" sz="2000">
                <a:latin typeface="Arial" charset="0"/>
                <a:cs typeface="Times New Roman" pitchFamily="18" charset="0"/>
              </a:rPr>
              <a:t>= % 0.3 bayır aşağı  </a:t>
            </a:r>
          </a:p>
        </p:txBody>
      </p:sp>
      <p:sp>
        <p:nvSpPr>
          <p:cNvPr id="48142" name="21 Dikdörtgen"/>
          <p:cNvSpPr>
            <a:spLocks noChangeArrowheads="1"/>
          </p:cNvSpPr>
          <p:nvPr/>
        </p:nvSpPr>
        <p:spPr bwMode="auto">
          <a:xfrm>
            <a:off x="250825" y="2473325"/>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e) L</a:t>
            </a:r>
            <a:r>
              <a:rPr lang="tr-TR" altLang="tr-TR" sz="2000" b="1" baseline="-25000">
                <a:latin typeface="Arial" charset="0"/>
              </a:rPr>
              <a:t>l</a:t>
            </a:r>
            <a:r>
              <a:rPr lang="tr-TR" altLang="tr-TR" sz="2000" b="1">
                <a:latin typeface="Arial" charset="0"/>
              </a:rPr>
              <a:t>/ho boyutsuz parametresi </a:t>
            </a:r>
            <a:endParaRPr lang="tr-TR" altLang="tr-TR" sz="2000" b="1" baseline="-25000">
              <a:latin typeface="Arial" charset="0"/>
            </a:endParaRPr>
          </a:p>
        </p:txBody>
      </p:sp>
      <p:sp>
        <p:nvSpPr>
          <p:cNvPr id="481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48144" name="17 Dikdörtgen"/>
          <p:cNvSpPr>
            <a:spLocks noChangeArrowheads="1"/>
          </p:cNvSpPr>
          <p:nvPr/>
        </p:nvSpPr>
        <p:spPr bwMode="auto">
          <a:xfrm>
            <a:off x="279400" y="3971925"/>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f) Lateral boru çapı </a:t>
            </a:r>
            <a:endParaRPr lang="tr-TR" altLang="tr-TR" sz="2000" b="1" baseline="-25000">
              <a:latin typeface="Arial" charset="0"/>
            </a:endParaRPr>
          </a:p>
        </p:txBody>
      </p:sp>
      <p:sp>
        <p:nvSpPr>
          <p:cNvPr id="48145" name="18 Dikdörtgen"/>
          <p:cNvSpPr>
            <a:spLocks noChangeArrowheads="1"/>
          </p:cNvSpPr>
          <p:nvPr/>
        </p:nvSpPr>
        <p:spPr bwMode="auto">
          <a:xfrm>
            <a:off x="487363" y="4473575"/>
            <a:ext cx="19970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lnSpc>
                <a:spcPct val="150000"/>
              </a:lnSpc>
            </a:pPr>
            <a:r>
              <a:rPr lang="tr-TR" altLang="tr-TR" sz="2400">
                <a:latin typeface="Arial" charset="0"/>
                <a:cs typeface="Times New Roman" pitchFamily="18" charset="0"/>
              </a:rPr>
              <a:t>Q</a:t>
            </a:r>
            <a:r>
              <a:rPr lang="tr-TR" altLang="tr-TR" sz="2400" baseline="-25000">
                <a:latin typeface="Arial" charset="0"/>
                <a:cs typeface="Times New Roman" pitchFamily="18" charset="0"/>
              </a:rPr>
              <a:t>l </a:t>
            </a:r>
            <a:r>
              <a:rPr lang="tr-TR" altLang="tr-TR" sz="2400">
                <a:latin typeface="Arial" charset="0"/>
                <a:cs typeface="Times New Roman" pitchFamily="18" charset="0"/>
              </a:rPr>
              <a:t>=  520 L/h</a:t>
            </a:r>
          </a:p>
          <a:p>
            <a:pPr marL="457200" indent="-457200" algn="just" eaLnBrk="1" hangingPunct="1">
              <a:lnSpc>
                <a:spcPct val="150000"/>
              </a:lnSpc>
            </a:pPr>
            <a:r>
              <a:rPr lang="tr-TR" altLang="tr-TR" sz="2400">
                <a:latin typeface="Arial" charset="0"/>
                <a:cs typeface="Times New Roman" pitchFamily="18" charset="0"/>
              </a:rPr>
              <a:t>L</a:t>
            </a:r>
            <a:r>
              <a:rPr lang="tr-TR" altLang="tr-TR" sz="2400" baseline="-25000">
                <a:latin typeface="Arial" charset="0"/>
                <a:cs typeface="Times New Roman" pitchFamily="18" charset="0"/>
              </a:rPr>
              <a:t>l</a:t>
            </a:r>
            <a:r>
              <a:rPr lang="tr-TR" altLang="tr-TR" sz="2400">
                <a:latin typeface="Arial" charset="0"/>
                <a:cs typeface="Times New Roman" pitchFamily="18" charset="0"/>
              </a:rPr>
              <a:t>/ho = 5.2</a:t>
            </a:r>
          </a:p>
          <a:p>
            <a:pPr marL="457200" indent="-457200" algn="just" eaLnBrk="1" hangingPunct="1">
              <a:lnSpc>
                <a:spcPct val="150000"/>
              </a:lnSpc>
            </a:pPr>
            <a:r>
              <a:rPr lang="tr-TR" altLang="tr-TR" sz="2400">
                <a:latin typeface="Arial" charset="0"/>
                <a:cs typeface="Times New Roman" pitchFamily="18" charset="0"/>
              </a:rPr>
              <a:t>S</a:t>
            </a:r>
            <a:r>
              <a:rPr lang="tr-TR" altLang="tr-TR" sz="2400" baseline="-25000">
                <a:latin typeface="Arial" charset="0"/>
                <a:cs typeface="Times New Roman" pitchFamily="18" charset="0"/>
              </a:rPr>
              <a:t>l </a:t>
            </a:r>
            <a:r>
              <a:rPr lang="tr-TR" altLang="tr-TR" sz="2400">
                <a:latin typeface="Arial" charset="0"/>
                <a:cs typeface="Times New Roman" pitchFamily="18" charset="0"/>
              </a:rPr>
              <a:t>= % 0.3</a:t>
            </a:r>
          </a:p>
          <a:p>
            <a:pPr marL="457200" indent="-457200" algn="just" eaLnBrk="1" hangingPunct="1">
              <a:lnSpc>
                <a:spcPct val="150000"/>
              </a:lnSpc>
            </a:pPr>
            <a:r>
              <a:rPr lang="tr-TR" altLang="tr-TR" sz="2400">
                <a:latin typeface="Arial" charset="0"/>
              </a:rPr>
              <a:t>x=0.5</a:t>
            </a:r>
          </a:p>
          <a:p>
            <a:pPr marL="457200" indent="-457200" algn="just" eaLnBrk="1" hangingPunct="1"/>
            <a:r>
              <a:rPr lang="tr-TR" altLang="tr-TR" sz="2400">
                <a:latin typeface="Arial" charset="0"/>
                <a:cs typeface="Times New Roman" pitchFamily="18" charset="0"/>
              </a:rPr>
              <a:t> </a:t>
            </a:r>
          </a:p>
        </p:txBody>
      </p:sp>
      <p:sp>
        <p:nvSpPr>
          <p:cNvPr id="4814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48147" name="Object 3"/>
          <p:cNvGraphicFramePr>
            <a:graphicFrameLocks noChangeAspect="1"/>
          </p:cNvGraphicFramePr>
          <p:nvPr/>
        </p:nvGraphicFramePr>
        <p:xfrm>
          <a:off x="639763" y="3040063"/>
          <a:ext cx="1704975" cy="769937"/>
        </p:xfrm>
        <a:graphic>
          <a:graphicData uri="http://schemas.openxmlformats.org/presentationml/2006/ole">
            <mc:AlternateContent xmlns:mc="http://schemas.openxmlformats.org/markup-compatibility/2006">
              <mc:Choice xmlns:v="urn:schemas-microsoft-com:vml" Requires="v">
                <p:oleObj spid="_x0000_s10242" name="Denklem" r:id="rId4" imgW="901309" imgH="431613" progId="Equation.3">
                  <p:embed/>
                </p:oleObj>
              </mc:Choice>
              <mc:Fallback>
                <p:oleObj name="Denklem" r:id="rId4" imgW="901309"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3" y="3040063"/>
                        <a:ext cx="1704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34 Sağ Ayraç"/>
          <p:cNvSpPr/>
          <p:nvPr/>
        </p:nvSpPr>
        <p:spPr>
          <a:xfrm>
            <a:off x="2268538" y="4678363"/>
            <a:ext cx="431800" cy="2063750"/>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eaLnBrk="1" fontAlgn="auto" hangingPunct="1">
              <a:spcBef>
                <a:spcPts val="0"/>
              </a:spcBef>
              <a:spcAft>
                <a:spcPts val="0"/>
              </a:spcAft>
              <a:defRPr/>
            </a:pPr>
            <a:endParaRPr lang="tr-TR"/>
          </a:p>
        </p:txBody>
      </p:sp>
      <p:sp>
        <p:nvSpPr>
          <p:cNvPr id="48149" name="35 Dikdörtgen"/>
          <p:cNvSpPr>
            <a:spLocks noChangeArrowheads="1"/>
          </p:cNvSpPr>
          <p:nvPr/>
        </p:nvSpPr>
        <p:spPr bwMode="auto">
          <a:xfrm>
            <a:off x="2700338" y="5510213"/>
            <a:ext cx="4967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Şekil 4.16  </a:t>
            </a:r>
            <a:r>
              <a:rPr lang="tr-TR" altLang="tr-TR" sz="2000">
                <a:latin typeface="Symbol" pitchFamily="18" charset="2"/>
                <a:cs typeface="Times New Roman" pitchFamily="18" charset="0"/>
              </a:rPr>
              <a:t>f</a:t>
            </a:r>
            <a:r>
              <a:rPr lang="tr-TR" altLang="tr-TR" sz="2000">
                <a:latin typeface="Arial" charset="0"/>
                <a:cs typeface="Times New Roman" pitchFamily="18" charset="0"/>
              </a:rPr>
              <a:t> 16 Cu = %98.5 &gt; 98 uygun </a:t>
            </a:r>
          </a:p>
        </p:txBody>
      </p:sp>
      <p:graphicFrame>
        <p:nvGraphicFramePr>
          <p:cNvPr id="48150" name="Object 6"/>
          <p:cNvGraphicFramePr>
            <a:graphicFrameLocks noChangeAspect="1"/>
          </p:cNvGraphicFramePr>
          <p:nvPr/>
        </p:nvGraphicFramePr>
        <p:xfrm>
          <a:off x="7524750" y="5324475"/>
          <a:ext cx="1223963" cy="769938"/>
        </p:xfrm>
        <a:graphic>
          <a:graphicData uri="http://schemas.openxmlformats.org/presentationml/2006/ole">
            <mc:AlternateContent xmlns:mc="http://schemas.openxmlformats.org/markup-compatibility/2006">
              <mc:Choice xmlns:v="urn:schemas-microsoft-com:vml" Requires="v">
                <p:oleObj spid="_x0000_s10243" name="Denklem" r:id="rId6" imgW="647700" imgH="431800" progId="Equation.3">
                  <p:embed/>
                </p:oleObj>
              </mc:Choice>
              <mc:Fallback>
                <p:oleObj name="Denklem" r:id="rId6" imgW="6477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5324475"/>
                        <a:ext cx="12239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1107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20713"/>
            <a:ext cx="7489825"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Düz Bağlayıcı"/>
          <p:cNvCxnSpPr/>
          <p:nvPr/>
        </p:nvCxnSpPr>
        <p:spPr>
          <a:xfrm>
            <a:off x="4991100" y="3848100"/>
            <a:ext cx="444500" cy="127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flipV="1">
            <a:off x="5435600" y="2781300"/>
            <a:ext cx="0" cy="10795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13 Düz Bağlayıcı"/>
          <p:cNvCxnSpPr/>
          <p:nvPr/>
        </p:nvCxnSpPr>
        <p:spPr>
          <a:xfrm flipV="1">
            <a:off x="3563938" y="2708275"/>
            <a:ext cx="0" cy="4333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3563938" y="2708275"/>
            <a:ext cx="1871662" cy="730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9159" name="Rectangle 1"/>
          <p:cNvSpPr>
            <a:spLocks noChangeArrowheads="1"/>
          </p:cNvSpPr>
          <p:nvPr/>
        </p:nvSpPr>
        <p:spPr bwMode="auto">
          <a:xfrm>
            <a:off x="395288" y="5522913"/>
            <a:ext cx="8693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tr-TR" altLang="tr-TR" sz="1200">
                <a:latin typeface="Arial" charset="0"/>
                <a:cs typeface="Times New Roman" pitchFamily="18" charset="0"/>
              </a:rPr>
              <a:t>Şekil 4.16. 16 mm dış çaplı 4 atm işletme basınçlı PE damla sulama lateral boru hatları için eşdağılım katsayısı grafiği (x=0.5) </a:t>
            </a:r>
          </a:p>
        </p:txBody>
      </p:sp>
    </p:spTree>
    <p:extLst>
      <p:ext uri="{BB962C8B-B14F-4D97-AF65-F5344CB8AC3E}">
        <p14:creationId xmlns:p14="http://schemas.microsoft.com/office/powerpoint/2010/main" val="908132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250825" y="4762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5017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5" name="Rectangle 1"/>
          <p:cNvSpPr>
            <a:spLocks noChangeArrowheads="1"/>
          </p:cNvSpPr>
          <p:nvPr/>
        </p:nvSpPr>
        <p:spPr bwMode="auto">
          <a:xfrm>
            <a:off x="468313" y="981075"/>
            <a:ext cx="8891587" cy="2246313"/>
          </a:xfrm>
          <a:prstGeom prst="rect">
            <a:avLst/>
          </a:prstGeom>
          <a:noFill/>
          <a:ln w="9525">
            <a:noFill/>
            <a:miter lim="800000"/>
            <a:headEnd/>
            <a:tailEnd/>
          </a:ln>
          <a:effectLst/>
        </p:spPr>
        <p:txBody>
          <a:bodyPr anchor="ctr">
            <a:spAutoFit/>
          </a:bodyPr>
          <a:lstStyle/>
          <a:p>
            <a:pPr marL="457200" indent="-457200" algn="just" eaLnBrk="1" fontAlgn="auto" hangingPunct="1">
              <a:spcBef>
                <a:spcPts val="0"/>
              </a:spcBef>
              <a:spcAft>
                <a:spcPts val="0"/>
              </a:spcAft>
              <a:defRPr/>
            </a:pPr>
            <a:endParaRPr lang="tr-TR" sz="2000" dirty="0">
              <a:latin typeface="+mn-lt"/>
              <a:ea typeface="Times New Roman" pitchFamily="18" charset="0"/>
              <a:cs typeface="Arial" panose="020B0604020202020204" pitchFamily="34" charset="0"/>
            </a:endParaRPr>
          </a:p>
          <a:p>
            <a:pPr marL="457200" indent="-457200" algn="just" eaLnBrk="1" fontAlgn="auto" hangingPunct="1">
              <a:spcBef>
                <a:spcPts val="0"/>
              </a:spcBef>
              <a:spcAft>
                <a:spcPts val="0"/>
              </a:spcAft>
              <a:defRPr/>
            </a:pPr>
            <a:r>
              <a:rPr lang="tr-TR" sz="2000" dirty="0">
                <a:latin typeface="+mn-lt"/>
                <a:ea typeface="Times New Roman" pitchFamily="18" charset="0"/>
                <a:cs typeface="Arial" panose="020B0604020202020204" pitchFamily="34" charset="0"/>
              </a:rPr>
              <a:t> </a:t>
            </a:r>
          </a:p>
          <a:p>
            <a:pPr marL="457200" indent="-457200" algn="just" eaLnBrk="1" fontAlgn="auto" hangingPunct="1">
              <a:spcBef>
                <a:spcPts val="0"/>
              </a:spcBef>
              <a:spcAft>
                <a:spcPts val="0"/>
              </a:spcAft>
              <a:defRPr/>
            </a:pPr>
            <a:endParaRPr lang="tr-TR" sz="2000" b="1" dirty="0">
              <a:latin typeface="+mn-lt"/>
              <a:ea typeface="Times New Roman" pitchFamily="18" charset="0"/>
              <a:cs typeface="Arial" panose="020B0604020202020204" pitchFamily="34" charset="0"/>
            </a:endParaRPr>
          </a:p>
          <a:p>
            <a:pPr marL="457200" indent="-457200" algn="just" eaLnBrk="1" fontAlgn="auto" hangingPunct="1">
              <a:spcBef>
                <a:spcPts val="0"/>
              </a:spcBef>
              <a:spcAft>
                <a:spcPts val="0"/>
              </a:spcAft>
              <a:defRPr/>
            </a:pPr>
            <a:endParaRPr lang="tr-TR" sz="2000" b="1" dirty="0">
              <a:latin typeface="+mn-lt"/>
              <a:ea typeface="Times New Roman" pitchFamily="18" charset="0"/>
              <a:cs typeface="Arial" panose="020B0604020202020204" pitchFamily="34" charset="0"/>
            </a:endParaRPr>
          </a:p>
          <a:p>
            <a:pPr algn="just" eaLnBrk="1" fontAlgn="auto" hangingPunct="1">
              <a:spcBef>
                <a:spcPts val="0"/>
              </a:spcBef>
              <a:spcAft>
                <a:spcPts val="0"/>
              </a:spcAft>
              <a:defRPr/>
            </a:pPr>
            <a:r>
              <a:rPr lang="tr-TR" sz="2000" b="1" dirty="0">
                <a:latin typeface="+mn-lt"/>
                <a:ea typeface="Times New Roman" pitchFamily="18" charset="0"/>
                <a:cs typeface="Arial" panose="020B0604020202020204" pitchFamily="34" charset="0"/>
              </a:rPr>
              <a:t>	</a:t>
            </a:r>
            <a:endParaRPr lang="tr-TR" sz="2000" dirty="0">
              <a:latin typeface="+mn-lt"/>
              <a:ea typeface="Times New Roman" pitchFamily="18" charset="0"/>
              <a:cs typeface="Arial" panose="020B0604020202020204" pitchFamily="34" charset="0"/>
            </a:endParaRPr>
          </a:p>
          <a:p>
            <a:pPr algn="just" eaLnBrk="1" fontAlgn="auto" hangingPunct="1">
              <a:spcBef>
                <a:spcPts val="0"/>
              </a:spcBef>
              <a:spcAft>
                <a:spcPts val="0"/>
              </a:spcAft>
              <a:defRPr/>
            </a:pPr>
            <a:endParaRPr lang="tr-TR" sz="2000" dirty="0">
              <a:latin typeface="+mn-lt"/>
              <a:cs typeface="Arial" panose="020B0604020202020204" pitchFamily="34" charset="0"/>
            </a:endParaRPr>
          </a:p>
          <a:p>
            <a:pPr algn="just" eaLnBrk="1" fontAlgn="auto" hangingPunct="1">
              <a:spcBef>
                <a:spcPts val="0"/>
              </a:spcBef>
              <a:spcAft>
                <a:spcPts val="0"/>
              </a:spcAft>
              <a:defRPr/>
            </a:pPr>
            <a:r>
              <a:rPr lang="tr-TR" sz="2000" dirty="0">
                <a:latin typeface="+mn-lt"/>
                <a:cs typeface="Arial" panose="020B0604020202020204" pitchFamily="34" charset="0"/>
              </a:rPr>
              <a:t>	</a:t>
            </a:r>
            <a:endParaRPr lang="tr-TR" sz="2000" dirty="0">
              <a:latin typeface="+mn-lt"/>
            </a:endParaRPr>
          </a:p>
        </p:txBody>
      </p:sp>
      <p:sp>
        <p:nvSpPr>
          <p:cNvPr id="501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018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0183" name="13 Dikdörtgen"/>
          <p:cNvSpPr>
            <a:spLocks noChangeArrowheads="1"/>
          </p:cNvSpPr>
          <p:nvPr/>
        </p:nvSpPr>
        <p:spPr bwMode="auto">
          <a:xfrm>
            <a:off x="244475" y="1082675"/>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6. AŞAMA :  Lateral Boru Çapı  </a:t>
            </a:r>
            <a:endParaRPr lang="tr-TR" altLang="tr-TR" sz="2000" b="1" baseline="-25000">
              <a:latin typeface="Arial" charset="0"/>
            </a:endParaRPr>
          </a:p>
        </p:txBody>
      </p:sp>
      <p:sp>
        <p:nvSpPr>
          <p:cNvPr id="5018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018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018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018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0188" name="19 Dikdörtgen"/>
          <p:cNvSpPr>
            <a:spLocks noChangeArrowheads="1"/>
          </p:cNvSpPr>
          <p:nvPr/>
        </p:nvSpPr>
        <p:spPr bwMode="auto">
          <a:xfrm>
            <a:off x="250825" y="1689100"/>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g) Lateral  boyunca oluşan yük kayıpları, h</a:t>
            </a:r>
            <a:r>
              <a:rPr lang="tr-TR" altLang="tr-TR" sz="2000" b="1" baseline="-25000">
                <a:latin typeface="Arial" charset="0"/>
              </a:rPr>
              <a:t>f</a:t>
            </a:r>
            <a:r>
              <a:rPr lang="tr-TR" altLang="tr-TR" sz="2000" b="1" baseline="-25000">
                <a:latin typeface="Arial" charset="0"/>
                <a:cs typeface="Times New Roman" pitchFamily="18" charset="0"/>
              </a:rPr>
              <a:t>l</a:t>
            </a:r>
            <a:r>
              <a:rPr lang="tr-TR" altLang="tr-TR" sz="2000" b="1">
                <a:latin typeface="Arial" charset="0"/>
              </a:rPr>
              <a:t> </a:t>
            </a:r>
            <a:endParaRPr lang="tr-TR" altLang="tr-TR" sz="2000" b="1" baseline="-25000">
              <a:latin typeface="Arial" charset="0"/>
            </a:endParaRPr>
          </a:p>
        </p:txBody>
      </p:sp>
      <p:sp>
        <p:nvSpPr>
          <p:cNvPr id="50189" name="21 Dikdörtgen"/>
          <p:cNvSpPr>
            <a:spLocks noChangeArrowheads="1"/>
          </p:cNvSpPr>
          <p:nvPr/>
        </p:nvSpPr>
        <p:spPr bwMode="auto">
          <a:xfrm>
            <a:off x="273050" y="3751263"/>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h) Lateral boyunca eğimden kaynaklanan yükseklik farkı, h</a:t>
            </a:r>
            <a:r>
              <a:rPr lang="tr-TR" altLang="tr-TR" sz="2000" b="1" baseline="-25000">
                <a:latin typeface="Arial" charset="0"/>
              </a:rPr>
              <a:t>gl</a:t>
            </a:r>
            <a:r>
              <a:rPr lang="tr-TR" altLang="tr-TR" sz="2000" b="1">
                <a:latin typeface="Arial" charset="0"/>
              </a:rPr>
              <a:t>  </a:t>
            </a:r>
          </a:p>
        </p:txBody>
      </p:sp>
      <p:sp>
        <p:nvSpPr>
          <p:cNvPr id="5019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019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50192" name="Object 6"/>
          <p:cNvGraphicFramePr>
            <a:graphicFrameLocks noChangeAspect="1"/>
          </p:cNvGraphicFramePr>
          <p:nvPr/>
        </p:nvGraphicFramePr>
        <p:xfrm>
          <a:off x="792163" y="2238375"/>
          <a:ext cx="1223962" cy="769938"/>
        </p:xfrm>
        <a:graphic>
          <a:graphicData uri="http://schemas.openxmlformats.org/presentationml/2006/ole">
            <mc:AlternateContent xmlns:mc="http://schemas.openxmlformats.org/markup-compatibility/2006">
              <mc:Choice xmlns:v="urn:schemas-microsoft-com:vml" Requires="v">
                <p:oleObj spid="_x0000_s11266" name="Denklem" r:id="rId4" imgW="647700" imgH="431800" progId="Equation.3">
                  <p:embed/>
                </p:oleObj>
              </mc:Choice>
              <mc:Fallback>
                <p:oleObj name="Denklem" r:id="rId4" imgW="647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2238375"/>
                        <a:ext cx="12239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3" name="22 Dikdörtgen"/>
          <p:cNvSpPr>
            <a:spLocks noChangeArrowheads="1"/>
          </p:cNvSpPr>
          <p:nvPr/>
        </p:nvSpPr>
        <p:spPr bwMode="auto">
          <a:xfrm>
            <a:off x="2241550" y="2352675"/>
            <a:ext cx="496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 h</a:t>
            </a:r>
            <a:r>
              <a:rPr lang="tr-TR" altLang="tr-TR" sz="2000" baseline="-25000">
                <a:latin typeface="Arial" charset="0"/>
                <a:cs typeface="Times New Roman" pitchFamily="18" charset="0"/>
              </a:rPr>
              <a:t>fl</a:t>
            </a:r>
            <a:r>
              <a:rPr lang="tr-TR" altLang="tr-TR" sz="2000">
                <a:latin typeface="Arial" charset="0"/>
                <a:cs typeface="Times New Roman" pitchFamily="18" charset="0"/>
              </a:rPr>
              <a:t> = 0.15</a:t>
            </a:r>
            <a:r>
              <a:rPr lang="tr-TR" altLang="tr-TR" sz="2000" b="1">
                <a:latin typeface="Arial" charset="0"/>
                <a:cs typeface="Times New Roman" pitchFamily="18" charset="0"/>
              </a:rPr>
              <a:t>×</a:t>
            </a:r>
            <a:r>
              <a:rPr lang="tr-TR" altLang="tr-TR" sz="2000">
                <a:latin typeface="Arial" charset="0"/>
                <a:cs typeface="Times New Roman" pitchFamily="18" charset="0"/>
              </a:rPr>
              <a:t>h</a:t>
            </a:r>
            <a:r>
              <a:rPr lang="tr-TR" altLang="tr-TR" sz="2000" baseline="-25000">
                <a:latin typeface="Arial" charset="0"/>
                <a:cs typeface="Times New Roman" pitchFamily="18" charset="0"/>
              </a:rPr>
              <a:t>o </a:t>
            </a:r>
            <a:r>
              <a:rPr lang="tr-TR" altLang="tr-TR" sz="2000">
                <a:latin typeface="Arial" charset="0"/>
                <a:cs typeface="Times New Roman" pitchFamily="18" charset="0"/>
              </a:rPr>
              <a:t>= 0.15</a:t>
            </a:r>
            <a:r>
              <a:rPr lang="tr-TR" altLang="tr-TR" sz="2000" b="1">
                <a:latin typeface="Arial" charset="0"/>
                <a:cs typeface="Times New Roman" pitchFamily="18" charset="0"/>
              </a:rPr>
              <a:t>×</a:t>
            </a:r>
            <a:r>
              <a:rPr lang="tr-TR" altLang="tr-TR" sz="2000">
                <a:latin typeface="Arial" charset="0"/>
                <a:cs typeface="Times New Roman" pitchFamily="18" charset="0"/>
              </a:rPr>
              <a:t>15 = 2.25 m</a:t>
            </a:r>
          </a:p>
        </p:txBody>
      </p:sp>
      <p:sp>
        <p:nvSpPr>
          <p:cNvPr id="50194" name="23 Dikdörtgen"/>
          <p:cNvSpPr>
            <a:spLocks noChangeArrowheads="1"/>
          </p:cNvSpPr>
          <p:nvPr/>
        </p:nvSpPr>
        <p:spPr bwMode="auto">
          <a:xfrm>
            <a:off x="473075" y="4532313"/>
            <a:ext cx="5761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 h</a:t>
            </a:r>
            <a:r>
              <a:rPr lang="tr-TR" altLang="tr-TR" sz="2000" baseline="-25000">
                <a:latin typeface="Arial" charset="0"/>
                <a:cs typeface="Times New Roman" pitchFamily="18" charset="0"/>
              </a:rPr>
              <a:t>gl</a:t>
            </a:r>
            <a:r>
              <a:rPr lang="tr-TR" altLang="tr-TR" sz="2000">
                <a:latin typeface="Arial" charset="0"/>
                <a:cs typeface="Times New Roman" pitchFamily="18" charset="0"/>
              </a:rPr>
              <a:t> = S</a:t>
            </a:r>
            <a:r>
              <a:rPr lang="tr-TR" altLang="tr-TR" sz="2000" baseline="-25000">
                <a:latin typeface="Arial" charset="0"/>
                <a:cs typeface="Times New Roman" pitchFamily="18" charset="0"/>
              </a:rPr>
              <a:t>l</a:t>
            </a:r>
            <a:r>
              <a:rPr lang="tr-TR" altLang="tr-TR" sz="2000" b="1">
                <a:latin typeface="Arial" charset="0"/>
                <a:cs typeface="Times New Roman" pitchFamily="18" charset="0"/>
              </a:rPr>
              <a:t>×</a:t>
            </a:r>
            <a:r>
              <a:rPr lang="tr-TR" altLang="tr-TR" sz="2000">
                <a:latin typeface="Arial" charset="0"/>
                <a:cs typeface="Times New Roman" pitchFamily="18" charset="0"/>
              </a:rPr>
              <a:t>L</a:t>
            </a:r>
            <a:r>
              <a:rPr lang="tr-TR" altLang="tr-TR" sz="2000" baseline="-25000">
                <a:latin typeface="Arial" charset="0"/>
                <a:cs typeface="Times New Roman" pitchFamily="18" charset="0"/>
              </a:rPr>
              <a:t>l</a:t>
            </a:r>
            <a:r>
              <a:rPr lang="tr-TR" altLang="tr-TR" sz="2000">
                <a:latin typeface="Arial" charset="0"/>
                <a:cs typeface="Times New Roman" pitchFamily="18" charset="0"/>
              </a:rPr>
              <a:t>= 0.003</a:t>
            </a:r>
            <a:r>
              <a:rPr lang="tr-TR" altLang="tr-TR" sz="2000" b="1">
                <a:latin typeface="Arial" charset="0"/>
                <a:cs typeface="Times New Roman" pitchFamily="18" charset="0"/>
              </a:rPr>
              <a:t>×</a:t>
            </a:r>
            <a:r>
              <a:rPr lang="tr-TR" altLang="tr-TR" sz="2000">
                <a:latin typeface="Arial" charset="0"/>
                <a:cs typeface="Times New Roman" pitchFamily="18" charset="0"/>
              </a:rPr>
              <a:t>78= 0.23 m (bayır aşağı)</a:t>
            </a:r>
          </a:p>
        </p:txBody>
      </p:sp>
    </p:spTree>
    <p:extLst>
      <p:ext uri="{BB962C8B-B14F-4D97-AF65-F5344CB8AC3E}">
        <p14:creationId xmlns:p14="http://schemas.microsoft.com/office/powerpoint/2010/main" val="944830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Dikdörtgen"/>
          <p:cNvSpPr>
            <a:spLocks noChangeArrowheads="1"/>
          </p:cNvSpPr>
          <p:nvPr/>
        </p:nvSpPr>
        <p:spPr bwMode="auto">
          <a:xfrm>
            <a:off x="611188" y="1484313"/>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i) E</a:t>
            </a:r>
            <a:r>
              <a:rPr lang="tr-TR" altLang="tr-TR" sz="2000" b="1" baseline="-25000">
                <a:latin typeface="Arial" charset="0"/>
              </a:rPr>
              <a:t>o</a:t>
            </a:r>
            <a:r>
              <a:rPr lang="tr-TR" altLang="tr-TR" sz="2000" b="1">
                <a:latin typeface="Arial" charset="0"/>
              </a:rPr>
              <a:t> ve L</a:t>
            </a:r>
            <a:r>
              <a:rPr lang="tr-TR" altLang="tr-TR" sz="2000" b="1" baseline="-25000">
                <a:latin typeface="Arial" charset="0"/>
              </a:rPr>
              <a:t>o</a:t>
            </a:r>
            <a:r>
              <a:rPr lang="tr-TR" altLang="tr-TR" sz="2000" b="1">
                <a:latin typeface="Arial" charset="0"/>
              </a:rPr>
              <a:t> boyutsuz parametreleri </a:t>
            </a:r>
            <a:endParaRPr lang="tr-TR" altLang="tr-TR" sz="2000" b="1" baseline="-25000">
              <a:latin typeface="Arial" charset="0"/>
            </a:endParaRPr>
          </a:p>
        </p:txBody>
      </p:sp>
      <p:sp>
        <p:nvSpPr>
          <p:cNvPr id="51203" name="2 Dikdörtgen"/>
          <p:cNvSpPr>
            <a:spLocks noChangeArrowheads="1"/>
          </p:cNvSpPr>
          <p:nvPr/>
        </p:nvSpPr>
        <p:spPr bwMode="auto">
          <a:xfrm>
            <a:off x="468313" y="908050"/>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6. AŞAMA :  Lateral Boru Çapı  </a:t>
            </a:r>
            <a:endParaRPr lang="tr-TR" altLang="tr-TR" sz="2000" b="1" baseline="-25000">
              <a:latin typeface="Arial" charset="0"/>
            </a:endParaRPr>
          </a:p>
        </p:txBody>
      </p:sp>
      <p:graphicFrame>
        <p:nvGraphicFramePr>
          <p:cNvPr id="4" name="3 Tablo"/>
          <p:cNvGraphicFramePr>
            <a:graphicFrameLocks noGrp="1"/>
          </p:cNvGraphicFramePr>
          <p:nvPr/>
        </p:nvGraphicFramePr>
        <p:xfrm>
          <a:off x="611188" y="2349500"/>
          <a:ext cx="6697662" cy="2955925"/>
        </p:xfrm>
        <a:graphic>
          <a:graphicData uri="http://schemas.openxmlformats.org/drawingml/2006/table">
            <a:tbl>
              <a:tblPr/>
              <a:tblGrid>
                <a:gridCol w="2748508">
                  <a:extLst>
                    <a:ext uri="{9D8B030D-6E8A-4147-A177-3AD203B41FA5}"/>
                  </a:extLst>
                </a:gridCol>
                <a:gridCol w="2060569">
                  <a:extLst>
                    <a:ext uri="{9D8B030D-6E8A-4147-A177-3AD203B41FA5}"/>
                  </a:extLst>
                </a:gridCol>
                <a:gridCol w="1888585">
                  <a:extLst>
                    <a:ext uri="{9D8B030D-6E8A-4147-A177-3AD203B41FA5}"/>
                  </a:extLst>
                </a:gridCol>
              </a:tblGrid>
              <a:tr h="420413">
                <a:tc>
                  <a:txBody>
                    <a:bodyPr/>
                    <a:lstStyle/>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Lateral ya da manifold</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eğimi, S (%)</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4" marR="44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Boyutsuz yük kaybı</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oranı, E</a:t>
                      </a:r>
                      <a:r>
                        <a:rPr kumimoji="0" lang="tr-TR" sz="1100" b="0" i="0" u="none" strike="noStrike" cap="none" normalizeH="0" baseline="-25000" smtClean="0">
                          <a:ln>
                            <a:noFill/>
                          </a:ln>
                          <a:solidFill>
                            <a:schemeClr val="tx1"/>
                          </a:solidFill>
                          <a:effectLst/>
                          <a:latin typeface="Times New Roman" pitchFamily="18" charset="0"/>
                          <a:cs typeface="Times New Roman" pitchFamily="18" charset="0"/>
                        </a:rPr>
                        <a:t>o</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4" marR="44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Boyutsuz uzunluk</a:t>
                      </a:r>
                      <a:endParaRPr kumimoji="0" lang="tr-TR" sz="11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oranı, L</a:t>
                      </a:r>
                      <a:r>
                        <a:rPr kumimoji="0" lang="tr-TR" sz="1100" b="0" i="0" u="none" strike="noStrike" cap="none" normalizeH="0" baseline="-25000" smtClean="0">
                          <a:ln>
                            <a:noFill/>
                          </a:ln>
                          <a:solidFill>
                            <a:schemeClr val="tx1"/>
                          </a:solidFill>
                          <a:effectLst/>
                          <a:latin typeface="Times New Roman" pitchFamily="18" charset="0"/>
                          <a:cs typeface="Times New Roman" pitchFamily="18" charset="0"/>
                        </a:rPr>
                        <a:t>o</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4" marR="44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535512">
                <a:tc>
                  <a:txBody>
                    <a:bodyPr/>
                    <a:lstStyle/>
                    <a:p>
                      <a:pPr marL="0" marR="0" lvl="0" indent="0" algn="just" defTabSz="914400" rtl="0" eaLnBrk="1" fontAlgn="base" latinLnBrk="0" hangingPunct="1">
                        <a:lnSpc>
                          <a:spcPct val="100000"/>
                        </a:lnSpc>
                        <a:spcBef>
                          <a:spcPts val="60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0.00 (eğimsiz)   </a:t>
                      </a:r>
                    </a:p>
                    <a:p>
                      <a:pPr marL="0" marR="0" lvl="0" indent="0" algn="just" defTabSz="914400" rtl="0" eaLnBrk="1" fontAlgn="base" latinLnBrk="0" hangingPunct="1">
                        <a:lnSpc>
                          <a:spcPct val="100000"/>
                        </a:lnSpc>
                        <a:spcBef>
                          <a:spcPts val="60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0.25 (bayır aşağı eğim)</a:t>
                      </a: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0.50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1.00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2.50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5.00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0.25 (bayır yukarı eğim)</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0.50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1.00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2.50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5.00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4" marR="44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0.738</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0.724</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0.705</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0.675</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0.636</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0.510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0.748</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0.760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0.780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0.807</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0.843</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4" marR="44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0.370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0.358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0.346</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0.328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0.288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0.230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0.380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0.396</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0.414</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0.436</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0.468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4" marR="444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51218" name="Rectangle 1"/>
          <p:cNvSpPr>
            <a:spLocks noChangeArrowheads="1"/>
          </p:cNvSpPr>
          <p:nvPr/>
        </p:nvSpPr>
        <p:spPr bwMode="auto">
          <a:xfrm>
            <a:off x="468313" y="1963738"/>
            <a:ext cx="66246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6176" bIns="22218" anchor="ctr">
            <a:spAutoFit/>
          </a:bodyPr>
          <a:lstStyle/>
          <a:p>
            <a:pPr algn="ctr" eaLnBrk="1" hangingPunct="1">
              <a:tabLst>
                <a:tab pos="-457200" algn="l"/>
              </a:tabLst>
            </a:pPr>
            <a:r>
              <a:rPr lang="tr-TR" altLang="tr-TR" sz="1400">
                <a:latin typeface="Arial" charset="0"/>
                <a:cs typeface="Times New Roman" pitchFamily="18" charset="0"/>
              </a:rPr>
              <a:t>Çizelge 4.4  Lateral ve manifold boru hatları için E</a:t>
            </a:r>
            <a:r>
              <a:rPr lang="tr-TR" altLang="tr-TR" sz="1400" baseline="-30000">
                <a:latin typeface="Arial" charset="0"/>
                <a:cs typeface="Times New Roman" pitchFamily="18" charset="0"/>
              </a:rPr>
              <a:t>o</a:t>
            </a:r>
            <a:r>
              <a:rPr lang="tr-TR" altLang="tr-TR" sz="1400">
                <a:latin typeface="Arial" charset="0"/>
                <a:cs typeface="Times New Roman" pitchFamily="18" charset="0"/>
              </a:rPr>
              <a:t> ve L</a:t>
            </a:r>
            <a:r>
              <a:rPr lang="tr-TR" altLang="tr-TR" sz="1400" baseline="-30000">
                <a:latin typeface="Arial" charset="0"/>
                <a:cs typeface="Times New Roman" pitchFamily="18" charset="0"/>
              </a:rPr>
              <a:t>o</a:t>
            </a:r>
            <a:r>
              <a:rPr lang="tr-TR" altLang="tr-TR" sz="1400">
                <a:latin typeface="Arial" charset="0"/>
                <a:cs typeface="Times New Roman" pitchFamily="18" charset="0"/>
              </a:rPr>
              <a:t> boyutsuz parametreleri</a:t>
            </a:r>
          </a:p>
        </p:txBody>
      </p:sp>
      <p:sp>
        <p:nvSpPr>
          <p:cNvPr id="51219" name="6 Dikdörtgen"/>
          <p:cNvSpPr>
            <a:spLocks noChangeArrowheads="1"/>
          </p:cNvSpPr>
          <p:nvPr/>
        </p:nvSpPr>
        <p:spPr bwMode="auto">
          <a:xfrm>
            <a:off x="611188" y="5694363"/>
            <a:ext cx="691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S</a:t>
            </a:r>
            <a:r>
              <a:rPr lang="tr-TR" altLang="tr-TR" sz="2000" baseline="-25000">
                <a:latin typeface="Arial" charset="0"/>
                <a:cs typeface="Times New Roman" pitchFamily="18" charset="0"/>
              </a:rPr>
              <a:t>l </a:t>
            </a:r>
            <a:r>
              <a:rPr lang="tr-TR" altLang="tr-TR" sz="2000">
                <a:latin typeface="Arial" charset="0"/>
                <a:cs typeface="Times New Roman" pitchFamily="18" charset="0"/>
              </a:rPr>
              <a:t>= % 0.3 bayır aşağı için E</a:t>
            </a:r>
            <a:r>
              <a:rPr lang="tr-TR" altLang="tr-TR" sz="2000" baseline="-25000">
                <a:latin typeface="Arial" charset="0"/>
                <a:cs typeface="Times New Roman" pitchFamily="18" charset="0"/>
              </a:rPr>
              <a:t>o</a:t>
            </a:r>
            <a:r>
              <a:rPr lang="tr-TR" altLang="tr-TR" sz="2000">
                <a:latin typeface="Arial" charset="0"/>
                <a:cs typeface="Times New Roman" pitchFamily="18" charset="0"/>
              </a:rPr>
              <a:t> = 0.720, L</a:t>
            </a:r>
            <a:r>
              <a:rPr lang="tr-TR" altLang="tr-TR" sz="2000" baseline="-25000">
                <a:latin typeface="Arial" charset="0"/>
                <a:cs typeface="Times New Roman" pitchFamily="18" charset="0"/>
              </a:rPr>
              <a:t>o</a:t>
            </a:r>
            <a:r>
              <a:rPr lang="tr-TR" altLang="tr-TR" sz="2000">
                <a:latin typeface="Arial" charset="0"/>
                <a:cs typeface="Times New Roman" pitchFamily="18" charset="0"/>
              </a:rPr>
              <a:t> = 0.356  </a:t>
            </a:r>
          </a:p>
        </p:txBody>
      </p:sp>
      <p:sp>
        <p:nvSpPr>
          <p:cNvPr id="51220" name="Rectangle 1"/>
          <p:cNvSpPr>
            <a:spLocks noChangeArrowheads="1"/>
          </p:cNvSpPr>
          <p:nvPr/>
        </p:nvSpPr>
        <p:spPr bwMode="auto">
          <a:xfrm>
            <a:off x="250825" y="4762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Tree>
    <p:extLst>
      <p:ext uri="{BB962C8B-B14F-4D97-AF65-F5344CB8AC3E}">
        <p14:creationId xmlns:p14="http://schemas.microsoft.com/office/powerpoint/2010/main" val="3238446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Dikdörtgen"/>
          <p:cNvSpPr>
            <a:spLocks noChangeArrowheads="1"/>
          </p:cNvSpPr>
          <p:nvPr/>
        </p:nvSpPr>
        <p:spPr bwMode="auto">
          <a:xfrm>
            <a:off x="284163" y="147478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j) Lateral giriş basıncı, H</a:t>
            </a:r>
            <a:r>
              <a:rPr lang="tr-TR" altLang="tr-TR" sz="2000" b="1" baseline="-25000">
                <a:latin typeface="Arial" charset="0"/>
              </a:rPr>
              <a:t>l</a:t>
            </a:r>
            <a:r>
              <a:rPr lang="tr-TR" altLang="tr-TR" sz="2000" b="1">
                <a:latin typeface="Arial" charset="0"/>
              </a:rPr>
              <a:t> </a:t>
            </a:r>
            <a:endParaRPr lang="tr-TR" altLang="tr-TR" sz="2000" b="1" baseline="-25000">
              <a:latin typeface="Arial" charset="0"/>
            </a:endParaRPr>
          </a:p>
        </p:txBody>
      </p:sp>
      <p:sp>
        <p:nvSpPr>
          <p:cNvPr id="52227" name="2 Dikdörtgen"/>
          <p:cNvSpPr>
            <a:spLocks noChangeArrowheads="1"/>
          </p:cNvSpPr>
          <p:nvPr/>
        </p:nvSpPr>
        <p:spPr bwMode="auto">
          <a:xfrm>
            <a:off x="250825" y="908050"/>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6. AŞAMA :  Lateral Boru Çapı  </a:t>
            </a:r>
            <a:endParaRPr lang="tr-TR" altLang="tr-TR" sz="2000" b="1" baseline="-25000">
              <a:latin typeface="Arial" charset="0"/>
            </a:endParaRPr>
          </a:p>
        </p:txBody>
      </p:sp>
      <p:sp>
        <p:nvSpPr>
          <p:cNvPr id="52228" name="Rectangle 1"/>
          <p:cNvSpPr>
            <a:spLocks noChangeArrowheads="1"/>
          </p:cNvSpPr>
          <p:nvPr/>
        </p:nvSpPr>
        <p:spPr bwMode="auto">
          <a:xfrm>
            <a:off x="250825" y="4762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522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52230" name="Object 1"/>
          <p:cNvGraphicFramePr>
            <a:graphicFrameLocks noChangeAspect="1"/>
          </p:cNvGraphicFramePr>
          <p:nvPr/>
        </p:nvGraphicFramePr>
        <p:xfrm>
          <a:off x="684213" y="2132013"/>
          <a:ext cx="7672387" cy="503237"/>
        </p:xfrm>
        <a:graphic>
          <a:graphicData uri="http://schemas.openxmlformats.org/presentationml/2006/ole">
            <mc:AlternateContent xmlns:mc="http://schemas.openxmlformats.org/markup-compatibility/2006">
              <mc:Choice xmlns:v="urn:schemas-microsoft-com:vml" Requires="v">
                <p:oleObj spid="_x0000_s12290" name="Denklem" r:id="rId3" imgW="3886200" imgH="241300" progId="Equation.3">
                  <p:embed/>
                </p:oleObj>
              </mc:Choice>
              <mc:Fallback>
                <p:oleObj name="Denklem" r:id="rId3" imgW="38862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132013"/>
                        <a:ext cx="76723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10 Düz Bağlayıcı"/>
          <p:cNvCxnSpPr/>
          <p:nvPr/>
        </p:nvCxnSpPr>
        <p:spPr>
          <a:xfrm>
            <a:off x="5795963" y="2349500"/>
            <a:ext cx="71437" cy="0"/>
          </a:xfrm>
          <a:prstGeom prst="line">
            <a:avLst/>
          </a:prstGeom>
        </p:spPr>
        <p:style>
          <a:lnRef idx="1">
            <a:schemeClr val="accent1"/>
          </a:lnRef>
          <a:fillRef idx="0">
            <a:schemeClr val="accent1"/>
          </a:fillRef>
          <a:effectRef idx="0">
            <a:schemeClr val="accent1"/>
          </a:effectRef>
          <a:fontRef idx="minor">
            <a:schemeClr val="tx1"/>
          </a:fontRef>
        </p:style>
      </p:cxnSp>
      <p:sp>
        <p:nvSpPr>
          <p:cNvPr id="52232" name="11 Dikdörtgen"/>
          <p:cNvSpPr>
            <a:spLocks noChangeArrowheads="1"/>
          </p:cNvSpPr>
          <p:nvPr/>
        </p:nvSpPr>
        <p:spPr bwMode="auto">
          <a:xfrm>
            <a:off x="7905750" y="2101850"/>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m</a:t>
            </a:r>
          </a:p>
        </p:txBody>
      </p:sp>
      <p:sp>
        <p:nvSpPr>
          <p:cNvPr id="52233" name="12 Dikdörtgen"/>
          <p:cNvSpPr>
            <a:spLocks noChangeArrowheads="1"/>
          </p:cNvSpPr>
          <p:nvPr/>
        </p:nvSpPr>
        <p:spPr bwMode="auto">
          <a:xfrm>
            <a:off x="296863" y="2724150"/>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7. AŞAMA :  Manifold Boru Çapı  </a:t>
            </a:r>
            <a:endParaRPr lang="tr-TR" altLang="tr-TR" sz="2000" b="1" baseline="-25000">
              <a:latin typeface="Arial" charset="0"/>
            </a:endParaRPr>
          </a:p>
        </p:txBody>
      </p:sp>
      <p:sp>
        <p:nvSpPr>
          <p:cNvPr id="52234" name="19 Dikdörtgen"/>
          <p:cNvSpPr>
            <a:spLocks noChangeArrowheads="1"/>
          </p:cNvSpPr>
          <p:nvPr/>
        </p:nvSpPr>
        <p:spPr bwMode="auto">
          <a:xfrm>
            <a:off x="296863" y="3198813"/>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a) Manifold uzunluğu, </a:t>
            </a:r>
            <a:r>
              <a:rPr lang="tr-TR" altLang="tr-TR" sz="2000">
                <a:latin typeface="Arial" charset="0"/>
                <a:cs typeface="Times New Roman" pitchFamily="18" charset="0"/>
              </a:rPr>
              <a:t>L</a:t>
            </a:r>
            <a:r>
              <a:rPr lang="tr-TR" altLang="tr-TR" sz="2000" baseline="-25000">
                <a:latin typeface="Arial" charset="0"/>
                <a:cs typeface="Times New Roman" pitchFamily="18" charset="0"/>
              </a:rPr>
              <a:t>m</a:t>
            </a:r>
            <a:r>
              <a:rPr lang="tr-TR" altLang="tr-TR" sz="2000" b="1">
                <a:latin typeface="Arial" charset="0"/>
              </a:rPr>
              <a:t> </a:t>
            </a:r>
            <a:endParaRPr lang="tr-TR" altLang="tr-TR" sz="2000" b="1" baseline="-25000">
              <a:latin typeface="Arial" charset="0"/>
            </a:endParaRPr>
          </a:p>
        </p:txBody>
      </p:sp>
      <p:sp>
        <p:nvSpPr>
          <p:cNvPr id="52235" name="20 Dikdörtgen"/>
          <p:cNvSpPr>
            <a:spLocks noChangeArrowheads="1"/>
          </p:cNvSpPr>
          <p:nvPr/>
        </p:nvSpPr>
        <p:spPr bwMode="auto">
          <a:xfrm>
            <a:off x="684213" y="373221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a:latin typeface="Arial" charset="0"/>
                <a:cs typeface="Times New Roman" pitchFamily="18" charset="0"/>
              </a:rPr>
              <a:t>L</a:t>
            </a:r>
            <a:r>
              <a:rPr lang="tr-TR" altLang="tr-TR" sz="2400" baseline="-25000">
                <a:latin typeface="Arial" charset="0"/>
                <a:cs typeface="Times New Roman" pitchFamily="18" charset="0"/>
              </a:rPr>
              <a:t>m </a:t>
            </a:r>
            <a:r>
              <a:rPr lang="tr-TR" altLang="tr-TR" sz="2400">
                <a:latin typeface="Arial" charset="0"/>
                <a:cs typeface="Times New Roman" pitchFamily="18" charset="0"/>
              </a:rPr>
              <a:t>= 80 m </a:t>
            </a:r>
          </a:p>
        </p:txBody>
      </p:sp>
      <p:sp>
        <p:nvSpPr>
          <p:cNvPr id="52236" name="21 Dikdörtgen"/>
          <p:cNvSpPr>
            <a:spLocks noChangeArrowheads="1"/>
          </p:cNvSpPr>
          <p:nvPr/>
        </p:nvSpPr>
        <p:spPr bwMode="auto">
          <a:xfrm>
            <a:off x="279400" y="4397375"/>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b) Manifold üzerindeki lateral sayısı, n</a:t>
            </a:r>
            <a:r>
              <a:rPr lang="tr-TR" altLang="tr-TR" sz="2000" b="1" baseline="-25000">
                <a:latin typeface="Arial" charset="0"/>
              </a:rPr>
              <a:t>l</a:t>
            </a:r>
            <a:r>
              <a:rPr lang="tr-TR" altLang="tr-TR" sz="2000" b="1">
                <a:latin typeface="Arial" charset="0"/>
              </a:rPr>
              <a:t> </a:t>
            </a:r>
            <a:endParaRPr lang="tr-TR" altLang="tr-TR" sz="2000" b="1" baseline="-25000">
              <a:latin typeface="Arial" charset="0"/>
            </a:endParaRPr>
          </a:p>
        </p:txBody>
      </p:sp>
      <p:graphicFrame>
        <p:nvGraphicFramePr>
          <p:cNvPr id="52237" name="Object 4"/>
          <p:cNvGraphicFramePr>
            <a:graphicFrameLocks noChangeAspect="1"/>
          </p:cNvGraphicFramePr>
          <p:nvPr/>
        </p:nvGraphicFramePr>
        <p:xfrm>
          <a:off x="684213" y="4846638"/>
          <a:ext cx="2409825" cy="936625"/>
        </p:xfrm>
        <a:graphic>
          <a:graphicData uri="http://schemas.openxmlformats.org/presentationml/2006/ole">
            <mc:AlternateContent xmlns:mc="http://schemas.openxmlformats.org/markup-compatibility/2006">
              <mc:Choice xmlns:v="urn:schemas-microsoft-com:vml" Requires="v">
                <p:oleObj spid="_x0000_s12291" name="Denklem" r:id="rId5" imgW="1193800" imgH="431800" progId="Equation.3">
                  <p:embed/>
                </p:oleObj>
              </mc:Choice>
              <mc:Fallback>
                <p:oleObj name="Denklem" r:id="rId5" imgW="11938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846638"/>
                        <a:ext cx="2409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8" name="25 Dikdörtgen"/>
          <p:cNvSpPr>
            <a:spLocks noChangeArrowheads="1"/>
          </p:cNvSpPr>
          <p:nvPr/>
        </p:nvSpPr>
        <p:spPr bwMode="auto">
          <a:xfrm>
            <a:off x="2636838" y="5056188"/>
            <a:ext cx="3455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adet</a:t>
            </a:r>
          </a:p>
        </p:txBody>
      </p:sp>
    </p:spTree>
    <p:extLst>
      <p:ext uri="{BB962C8B-B14F-4D97-AF65-F5344CB8AC3E}">
        <p14:creationId xmlns:p14="http://schemas.microsoft.com/office/powerpoint/2010/main" val="986853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50825" y="268288"/>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5325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cxnSp>
        <p:nvCxnSpPr>
          <p:cNvPr id="11" name="10 Düz Bağlayıcı"/>
          <p:cNvCxnSpPr/>
          <p:nvPr/>
        </p:nvCxnSpPr>
        <p:spPr>
          <a:xfrm>
            <a:off x="5795963" y="2349500"/>
            <a:ext cx="71437" cy="0"/>
          </a:xfrm>
          <a:prstGeom prst="line">
            <a:avLst/>
          </a:prstGeom>
        </p:spPr>
        <p:style>
          <a:lnRef idx="1">
            <a:schemeClr val="accent1"/>
          </a:lnRef>
          <a:fillRef idx="0">
            <a:schemeClr val="accent1"/>
          </a:fillRef>
          <a:effectRef idx="0">
            <a:schemeClr val="accent1"/>
          </a:effectRef>
          <a:fontRef idx="minor">
            <a:schemeClr val="tx1"/>
          </a:fontRef>
        </p:style>
      </p:cxnSp>
      <p:sp>
        <p:nvSpPr>
          <p:cNvPr id="53253" name="12 Dikdörtgen"/>
          <p:cNvSpPr>
            <a:spLocks noChangeArrowheads="1"/>
          </p:cNvSpPr>
          <p:nvPr/>
        </p:nvSpPr>
        <p:spPr bwMode="auto">
          <a:xfrm>
            <a:off x="250825" y="89693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7. AŞAMA :  Manifold Boru Çapı  </a:t>
            </a:r>
            <a:endParaRPr lang="tr-TR" altLang="tr-TR" sz="2000" b="1" baseline="-25000">
              <a:latin typeface="Arial" charset="0"/>
            </a:endParaRPr>
          </a:p>
        </p:txBody>
      </p:sp>
      <p:sp>
        <p:nvSpPr>
          <p:cNvPr id="53254" name="23 Dikdörtgen"/>
          <p:cNvSpPr>
            <a:spLocks noChangeArrowheads="1"/>
          </p:cNvSpPr>
          <p:nvPr/>
        </p:nvSpPr>
        <p:spPr bwMode="auto">
          <a:xfrm>
            <a:off x="252413" y="1423988"/>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c) Manifold debisi, Q</a:t>
            </a:r>
            <a:r>
              <a:rPr lang="tr-TR" altLang="tr-TR" sz="2000" b="1" baseline="-25000">
                <a:latin typeface="Arial" charset="0"/>
              </a:rPr>
              <a:t>m</a:t>
            </a:r>
            <a:r>
              <a:rPr lang="tr-TR" altLang="tr-TR" sz="2000" b="1">
                <a:latin typeface="Arial" charset="0"/>
              </a:rPr>
              <a:t> </a:t>
            </a:r>
            <a:endParaRPr lang="tr-TR" altLang="tr-TR" sz="2000" b="1" baseline="-25000">
              <a:latin typeface="Arial" charset="0"/>
            </a:endParaRPr>
          </a:p>
        </p:txBody>
      </p:sp>
      <p:sp>
        <p:nvSpPr>
          <p:cNvPr id="53255" name="24 Dikdörtgen"/>
          <p:cNvSpPr>
            <a:spLocks noChangeArrowheads="1"/>
          </p:cNvSpPr>
          <p:nvPr/>
        </p:nvSpPr>
        <p:spPr bwMode="auto">
          <a:xfrm>
            <a:off x="611188" y="2006600"/>
            <a:ext cx="640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a:latin typeface="Arial" charset="0"/>
                <a:cs typeface="Times New Roman" pitchFamily="18" charset="0"/>
              </a:rPr>
              <a:t>Q</a:t>
            </a:r>
            <a:r>
              <a:rPr lang="tr-TR" altLang="tr-TR" sz="2400" baseline="-25000">
                <a:latin typeface="Arial" charset="0"/>
                <a:cs typeface="Times New Roman" pitchFamily="18" charset="0"/>
              </a:rPr>
              <a:t>m </a:t>
            </a:r>
            <a:r>
              <a:rPr lang="tr-TR" altLang="tr-TR" sz="2400">
                <a:latin typeface="Arial" charset="0"/>
                <a:cs typeface="Times New Roman" pitchFamily="18" charset="0"/>
              </a:rPr>
              <a:t>= n</a:t>
            </a:r>
            <a:r>
              <a:rPr lang="tr-TR" altLang="tr-TR" sz="2400" baseline="-25000">
                <a:latin typeface="Arial" charset="0"/>
                <a:cs typeface="Times New Roman" pitchFamily="18" charset="0"/>
              </a:rPr>
              <a:t>l</a:t>
            </a:r>
            <a:r>
              <a:rPr lang="tr-TR" altLang="tr-TR" sz="2400" b="1">
                <a:latin typeface="Arial" charset="0"/>
                <a:cs typeface="Times New Roman" pitchFamily="18" charset="0"/>
              </a:rPr>
              <a:t>×</a:t>
            </a:r>
            <a:r>
              <a:rPr lang="tr-TR" altLang="tr-TR" sz="2400">
                <a:latin typeface="Arial" charset="0"/>
                <a:cs typeface="Times New Roman" pitchFamily="18" charset="0"/>
              </a:rPr>
              <a:t>Q</a:t>
            </a:r>
            <a:r>
              <a:rPr lang="tr-TR" altLang="tr-TR" sz="2400" baseline="-25000">
                <a:latin typeface="Arial" charset="0"/>
                <a:cs typeface="Times New Roman" pitchFamily="18" charset="0"/>
              </a:rPr>
              <a:t>l</a:t>
            </a:r>
            <a:r>
              <a:rPr lang="tr-TR" altLang="tr-TR" sz="2400">
                <a:latin typeface="Arial" charset="0"/>
                <a:cs typeface="Times New Roman" pitchFamily="18" charset="0"/>
              </a:rPr>
              <a:t> /3600 = 10</a:t>
            </a:r>
            <a:r>
              <a:rPr lang="tr-TR" altLang="tr-TR" sz="2400" b="1">
                <a:latin typeface="Arial" charset="0"/>
                <a:cs typeface="Times New Roman" pitchFamily="18" charset="0"/>
              </a:rPr>
              <a:t>×</a:t>
            </a:r>
            <a:r>
              <a:rPr lang="tr-TR" altLang="tr-TR" sz="2400">
                <a:latin typeface="Arial" charset="0"/>
                <a:cs typeface="Times New Roman" pitchFamily="18" charset="0"/>
              </a:rPr>
              <a:t>520/3600 = 1.44 L/s </a:t>
            </a:r>
          </a:p>
        </p:txBody>
      </p:sp>
      <p:sp>
        <p:nvSpPr>
          <p:cNvPr id="53256" name="15 Dikdörtgen"/>
          <p:cNvSpPr>
            <a:spLocks noChangeArrowheads="1"/>
          </p:cNvSpPr>
          <p:nvPr/>
        </p:nvSpPr>
        <p:spPr bwMode="auto">
          <a:xfrm>
            <a:off x="250825" y="2495550"/>
            <a:ext cx="7704138"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50000"/>
              </a:lnSpc>
            </a:pPr>
            <a:r>
              <a:rPr lang="tr-TR" altLang="tr-TR" sz="2000">
                <a:latin typeface="Arial" charset="0"/>
                <a:cs typeface="Times New Roman" pitchFamily="18" charset="0"/>
              </a:rPr>
              <a:t> Su kaynağı debisi 3 L/s dir. 6 işletme birimi olduğu bir manifold için gerekli debi 1.44 L/s olduğundan 3 işletme birimi kullanılabilir. Bu durumda 4. aşama j şıkkına dönülerek N = 3 adet seçilir.  </a:t>
            </a:r>
          </a:p>
        </p:txBody>
      </p:sp>
      <p:sp>
        <p:nvSpPr>
          <p:cNvPr id="53257" name="16 Dikdörtgen"/>
          <p:cNvSpPr>
            <a:spLocks noChangeArrowheads="1"/>
          </p:cNvSpPr>
          <p:nvPr/>
        </p:nvSpPr>
        <p:spPr bwMode="auto">
          <a:xfrm>
            <a:off x="250825" y="3984625"/>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a) Manifold uzunluğu, </a:t>
            </a:r>
            <a:r>
              <a:rPr lang="tr-TR" altLang="tr-TR" sz="2000">
                <a:latin typeface="Arial" charset="0"/>
                <a:cs typeface="Times New Roman" pitchFamily="18" charset="0"/>
              </a:rPr>
              <a:t>L</a:t>
            </a:r>
            <a:r>
              <a:rPr lang="tr-TR" altLang="tr-TR" sz="2000" baseline="-25000">
                <a:latin typeface="Arial" charset="0"/>
                <a:cs typeface="Times New Roman" pitchFamily="18" charset="0"/>
              </a:rPr>
              <a:t>m</a:t>
            </a:r>
            <a:r>
              <a:rPr lang="tr-TR" altLang="tr-TR" sz="2000" b="1">
                <a:latin typeface="Arial" charset="0"/>
              </a:rPr>
              <a:t> </a:t>
            </a:r>
            <a:endParaRPr lang="tr-TR" altLang="tr-TR" sz="2000" b="1" baseline="-25000">
              <a:latin typeface="Arial" charset="0"/>
            </a:endParaRPr>
          </a:p>
        </p:txBody>
      </p:sp>
      <p:sp>
        <p:nvSpPr>
          <p:cNvPr id="53258" name="17 Dikdörtgen"/>
          <p:cNvSpPr>
            <a:spLocks noChangeArrowheads="1"/>
          </p:cNvSpPr>
          <p:nvPr/>
        </p:nvSpPr>
        <p:spPr bwMode="auto">
          <a:xfrm>
            <a:off x="611188" y="4483100"/>
            <a:ext cx="4967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a:latin typeface="Arial" charset="0"/>
                <a:cs typeface="Times New Roman" pitchFamily="18" charset="0"/>
              </a:rPr>
              <a:t>L</a:t>
            </a:r>
            <a:r>
              <a:rPr lang="tr-TR" altLang="tr-TR" sz="2400" baseline="-25000">
                <a:latin typeface="Arial" charset="0"/>
                <a:cs typeface="Times New Roman" pitchFamily="18" charset="0"/>
              </a:rPr>
              <a:t>m</a:t>
            </a:r>
            <a:r>
              <a:rPr lang="tr-TR" altLang="tr-TR" sz="2400">
                <a:latin typeface="Arial" charset="0"/>
                <a:cs typeface="Times New Roman" pitchFamily="18" charset="0"/>
              </a:rPr>
              <a:t>= 160 m </a:t>
            </a:r>
          </a:p>
        </p:txBody>
      </p:sp>
      <p:sp>
        <p:nvSpPr>
          <p:cNvPr id="53259" name="18 Dikdörtgen"/>
          <p:cNvSpPr>
            <a:spLocks noChangeArrowheads="1"/>
          </p:cNvSpPr>
          <p:nvPr/>
        </p:nvSpPr>
        <p:spPr bwMode="auto">
          <a:xfrm>
            <a:off x="250825" y="5114925"/>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b)Manifold üzerindeki lateral sayısı, n</a:t>
            </a:r>
            <a:r>
              <a:rPr lang="tr-TR" altLang="tr-TR" sz="2000" b="1" baseline="-25000">
                <a:latin typeface="Arial" charset="0"/>
              </a:rPr>
              <a:t>l</a:t>
            </a:r>
            <a:r>
              <a:rPr lang="tr-TR" altLang="tr-TR" sz="2000" b="1">
                <a:latin typeface="Arial" charset="0"/>
              </a:rPr>
              <a:t> </a:t>
            </a:r>
            <a:endParaRPr lang="tr-TR" altLang="tr-TR" sz="2000" b="1" baseline="-25000">
              <a:latin typeface="Arial" charset="0"/>
            </a:endParaRPr>
          </a:p>
        </p:txBody>
      </p:sp>
      <p:graphicFrame>
        <p:nvGraphicFramePr>
          <p:cNvPr id="53260" name="Object 4"/>
          <p:cNvGraphicFramePr>
            <a:graphicFrameLocks noChangeAspect="1"/>
          </p:cNvGraphicFramePr>
          <p:nvPr/>
        </p:nvGraphicFramePr>
        <p:xfrm>
          <a:off x="611188" y="5518150"/>
          <a:ext cx="2563812" cy="936625"/>
        </p:xfrm>
        <a:graphic>
          <a:graphicData uri="http://schemas.openxmlformats.org/presentationml/2006/ole">
            <mc:AlternateContent xmlns:mc="http://schemas.openxmlformats.org/markup-compatibility/2006">
              <mc:Choice xmlns:v="urn:schemas-microsoft-com:vml" Requires="v">
                <p:oleObj spid="_x0000_s13314" name="Denklem" r:id="rId3" imgW="1269449" imgH="431613" progId="Equation.3">
                  <p:embed/>
                </p:oleObj>
              </mc:Choice>
              <mc:Fallback>
                <p:oleObj name="Denklem" r:id="rId3" imgW="1269449"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518150"/>
                        <a:ext cx="25638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1" name="26 Dikdörtgen"/>
          <p:cNvSpPr>
            <a:spLocks noChangeArrowheads="1"/>
          </p:cNvSpPr>
          <p:nvPr/>
        </p:nvSpPr>
        <p:spPr bwMode="auto">
          <a:xfrm>
            <a:off x="2843213" y="5754688"/>
            <a:ext cx="3457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adet</a:t>
            </a:r>
          </a:p>
        </p:txBody>
      </p:sp>
    </p:spTree>
    <p:extLst>
      <p:ext uri="{BB962C8B-B14F-4D97-AF65-F5344CB8AC3E}">
        <p14:creationId xmlns:p14="http://schemas.microsoft.com/office/powerpoint/2010/main" val="1225248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12494" t="8533" r="12656"/>
          <a:stretch>
            <a:fillRect/>
          </a:stretch>
        </p:blipFill>
        <p:spPr bwMode="auto">
          <a:xfrm>
            <a:off x="0" y="44450"/>
            <a:ext cx="9036050" cy="669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847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287338" y="277813"/>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552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cxnSp>
        <p:nvCxnSpPr>
          <p:cNvPr id="11" name="10 Düz Bağlayıcı"/>
          <p:cNvCxnSpPr/>
          <p:nvPr/>
        </p:nvCxnSpPr>
        <p:spPr>
          <a:xfrm>
            <a:off x="5795963" y="2349500"/>
            <a:ext cx="71437" cy="0"/>
          </a:xfrm>
          <a:prstGeom prst="line">
            <a:avLst/>
          </a:prstGeom>
        </p:spPr>
        <p:style>
          <a:lnRef idx="1">
            <a:schemeClr val="accent1"/>
          </a:lnRef>
          <a:fillRef idx="0">
            <a:schemeClr val="accent1"/>
          </a:fillRef>
          <a:effectRef idx="0">
            <a:schemeClr val="accent1"/>
          </a:effectRef>
          <a:fontRef idx="minor">
            <a:schemeClr val="tx1"/>
          </a:fontRef>
        </p:style>
      </p:cxnSp>
      <p:sp>
        <p:nvSpPr>
          <p:cNvPr id="55301" name="12 Dikdörtgen"/>
          <p:cNvSpPr>
            <a:spLocks noChangeArrowheads="1"/>
          </p:cNvSpPr>
          <p:nvPr/>
        </p:nvSpPr>
        <p:spPr bwMode="auto">
          <a:xfrm>
            <a:off x="322263" y="95408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7. AŞAMA :  Manifold Boru Çapı  </a:t>
            </a:r>
            <a:endParaRPr lang="tr-TR" altLang="tr-TR" sz="2000" b="1" baseline="-25000">
              <a:latin typeface="Arial" charset="0"/>
            </a:endParaRPr>
          </a:p>
        </p:txBody>
      </p:sp>
      <p:sp>
        <p:nvSpPr>
          <p:cNvPr id="55302" name="23 Dikdörtgen"/>
          <p:cNvSpPr>
            <a:spLocks noChangeArrowheads="1"/>
          </p:cNvSpPr>
          <p:nvPr/>
        </p:nvSpPr>
        <p:spPr bwMode="auto">
          <a:xfrm>
            <a:off x="325438" y="1473200"/>
            <a:ext cx="8134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c) Manifold debisi, Q</a:t>
            </a:r>
            <a:r>
              <a:rPr lang="tr-TR" altLang="tr-TR" sz="2000" b="1" baseline="-25000">
                <a:latin typeface="Arial" charset="0"/>
              </a:rPr>
              <a:t>m</a:t>
            </a:r>
            <a:r>
              <a:rPr lang="tr-TR" altLang="tr-TR" sz="2000" b="1">
                <a:latin typeface="Arial" charset="0"/>
              </a:rPr>
              <a:t> </a:t>
            </a:r>
            <a:endParaRPr lang="tr-TR" altLang="tr-TR" sz="2000" b="1" baseline="-25000">
              <a:latin typeface="Arial" charset="0"/>
            </a:endParaRPr>
          </a:p>
        </p:txBody>
      </p:sp>
      <p:sp>
        <p:nvSpPr>
          <p:cNvPr id="55303" name="24 Dikdörtgen"/>
          <p:cNvSpPr>
            <a:spLocks noChangeArrowheads="1"/>
          </p:cNvSpPr>
          <p:nvPr/>
        </p:nvSpPr>
        <p:spPr bwMode="auto">
          <a:xfrm>
            <a:off x="539750" y="2119313"/>
            <a:ext cx="7272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a:latin typeface="Arial" charset="0"/>
                <a:cs typeface="Times New Roman" pitchFamily="18" charset="0"/>
              </a:rPr>
              <a:t>Q</a:t>
            </a:r>
            <a:r>
              <a:rPr lang="tr-TR" altLang="tr-TR" sz="2400" baseline="-25000">
                <a:latin typeface="Arial" charset="0"/>
                <a:cs typeface="Times New Roman" pitchFamily="18" charset="0"/>
              </a:rPr>
              <a:t>m </a:t>
            </a:r>
            <a:r>
              <a:rPr lang="tr-TR" altLang="tr-TR" sz="2400">
                <a:latin typeface="Arial" charset="0"/>
                <a:cs typeface="Times New Roman" pitchFamily="18" charset="0"/>
              </a:rPr>
              <a:t>= n</a:t>
            </a:r>
            <a:r>
              <a:rPr lang="tr-TR" altLang="tr-TR" sz="2400" baseline="-25000">
                <a:latin typeface="Arial" charset="0"/>
                <a:cs typeface="Times New Roman" pitchFamily="18" charset="0"/>
              </a:rPr>
              <a:t>l</a:t>
            </a:r>
            <a:r>
              <a:rPr lang="tr-TR" altLang="tr-TR" sz="2400" b="1">
                <a:latin typeface="Arial" charset="0"/>
                <a:cs typeface="Times New Roman" pitchFamily="18" charset="0"/>
              </a:rPr>
              <a:t>×</a:t>
            </a:r>
            <a:r>
              <a:rPr lang="tr-TR" altLang="tr-TR" sz="2400">
                <a:latin typeface="Arial" charset="0"/>
                <a:cs typeface="Times New Roman" pitchFamily="18" charset="0"/>
              </a:rPr>
              <a:t>Q</a:t>
            </a:r>
            <a:r>
              <a:rPr lang="tr-TR" altLang="tr-TR" sz="2400" baseline="-25000">
                <a:latin typeface="Arial" charset="0"/>
                <a:cs typeface="Times New Roman" pitchFamily="18" charset="0"/>
              </a:rPr>
              <a:t>l</a:t>
            </a:r>
            <a:r>
              <a:rPr lang="tr-TR" altLang="tr-TR" sz="2400">
                <a:latin typeface="Arial" charset="0"/>
                <a:cs typeface="Times New Roman" pitchFamily="18" charset="0"/>
              </a:rPr>
              <a:t> /3600 = 20</a:t>
            </a:r>
            <a:r>
              <a:rPr lang="tr-TR" altLang="tr-TR" sz="2400" b="1">
                <a:latin typeface="Arial" charset="0"/>
                <a:cs typeface="Times New Roman" pitchFamily="18" charset="0"/>
              </a:rPr>
              <a:t>×</a:t>
            </a:r>
            <a:r>
              <a:rPr lang="tr-TR" altLang="tr-TR" sz="2400">
                <a:latin typeface="Arial" charset="0"/>
                <a:cs typeface="Times New Roman" pitchFamily="18" charset="0"/>
              </a:rPr>
              <a:t>520/3600 = 2.89 L/s &lt; 3 L/s </a:t>
            </a:r>
          </a:p>
        </p:txBody>
      </p:sp>
      <p:sp>
        <p:nvSpPr>
          <p:cNvPr id="55304" name="13 Dikdörtgen"/>
          <p:cNvSpPr>
            <a:spLocks noChangeArrowheads="1"/>
          </p:cNvSpPr>
          <p:nvPr/>
        </p:nvSpPr>
        <p:spPr bwMode="auto">
          <a:xfrm>
            <a:off x="322263" y="2997200"/>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d) Manifold eğimi, </a:t>
            </a:r>
            <a:r>
              <a:rPr lang="tr-TR" altLang="tr-TR" sz="2000">
                <a:latin typeface="Arial" charset="0"/>
              </a:rPr>
              <a:t>S</a:t>
            </a:r>
            <a:r>
              <a:rPr lang="tr-TR" altLang="tr-TR" sz="2000" baseline="-25000">
                <a:latin typeface="Arial" charset="0"/>
              </a:rPr>
              <a:t>m</a:t>
            </a:r>
            <a:r>
              <a:rPr lang="tr-TR" altLang="tr-TR" sz="2000" b="1">
                <a:latin typeface="Arial" charset="0"/>
              </a:rPr>
              <a:t> </a:t>
            </a:r>
            <a:endParaRPr lang="tr-TR" altLang="tr-TR" sz="2000" b="1" baseline="-25000">
              <a:latin typeface="Arial" charset="0"/>
            </a:endParaRPr>
          </a:p>
        </p:txBody>
      </p:sp>
      <p:sp>
        <p:nvSpPr>
          <p:cNvPr id="55305" name="14 Dikdörtgen"/>
          <p:cNvSpPr>
            <a:spLocks noChangeArrowheads="1"/>
          </p:cNvSpPr>
          <p:nvPr/>
        </p:nvSpPr>
        <p:spPr bwMode="auto">
          <a:xfrm>
            <a:off x="539750" y="3587750"/>
            <a:ext cx="496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S</a:t>
            </a:r>
            <a:r>
              <a:rPr lang="tr-TR" altLang="tr-TR" sz="2000" baseline="-25000">
                <a:latin typeface="Arial" charset="0"/>
                <a:cs typeface="Times New Roman" pitchFamily="18" charset="0"/>
              </a:rPr>
              <a:t>m</a:t>
            </a:r>
            <a:r>
              <a:rPr lang="tr-TR" altLang="tr-TR" sz="2000">
                <a:latin typeface="Arial" charset="0"/>
                <a:cs typeface="Times New Roman" pitchFamily="18" charset="0"/>
              </a:rPr>
              <a:t>= % 0.6 bayır aşağı  </a:t>
            </a:r>
          </a:p>
        </p:txBody>
      </p:sp>
      <p:sp>
        <p:nvSpPr>
          <p:cNvPr id="55306" name="19 Dikdörtgen"/>
          <p:cNvSpPr>
            <a:spLocks noChangeArrowheads="1"/>
          </p:cNvSpPr>
          <p:nvPr/>
        </p:nvSpPr>
        <p:spPr bwMode="auto">
          <a:xfrm>
            <a:off x="323850" y="4521200"/>
            <a:ext cx="81359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e) L</a:t>
            </a:r>
            <a:r>
              <a:rPr lang="tr-TR" altLang="tr-TR" sz="2000" b="1" baseline="-25000">
                <a:latin typeface="Arial" charset="0"/>
              </a:rPr>
              <a:t>m</a:t>
            </a:r>
            <a:r>
              <a:rPr lang="tr-TR" altLang="tr-TR" sz="2000" b="1">
                <a:latin typeface="Arial" charset="0"/>
              </a:rPr>
              <a:t>/ho boyutsuz parametresi </a:t>
            </a:r>
            <a:endParaRPr lang="tr-TR" altLang="tr-TR" sz="2000" b="1" baseline="-25000">
              <a:latin typeface="Arial" charset="0"/>
            </a:endParaRPr>
          </a:p>
        </p:txBody>
      </p:sp>
      <p:graphicFrame>
        <p:nvGraphicFramePr>
          <p:cNvPr id="55307" name="Object 3"/>
          <p:cNvGraphicFramePr>
            <a:graphicFrameLocks noChangeAspect="1"/>
          </p:cNvGraphicFramePr>
          <p:nvPr/>
        </p:nvGraphicFramePr>
        <p:xfrm>
          <a:off x="561975" y="5276850"/>
          <a:ext cx="2160588" cy="769938"/>
        </p:xfrm>
        <a:graphic>
          <a:graphicData uri="http://schemas.openxmlformats.org/presentationml/2006/ole">
            <mc:AlternateContent xmlns:mc="http://schemas.openxmlformats.org/markup-compatibility/2006">
              <mc:Choice xmlns:v="urn:schemas-microsoft-com:vml" Requires="v">
                <p:oleObj spid="_x0000_s14338" name="Denklem" r:id="rId3" imgW="1143000" imgH="431800" progId="Equation.3">
                  <p:embed/>
                </p:oleObj>
              </mc:Choice>
              <mc:Fallback>
                <p:oleObj name="Denklem" r:id="rId3" imgW="11430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5276850"/>
                        <a:ext cx="2160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5681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50825" y="260350"/>
            <a:ext cx="8713788"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r>
              <a:rPr lang="tr-TR" altLang="tr-TR" sz="2000" b="1">
                <a:latin typeface="Arial" charset="0"/>
              </a:rPr>
              <a:t>KAYNAK ARAŞTIRMASI</a:t>
            </a:r>
          </a:p>
          <a:p>
            <a:pPr algn="just" eaLnBrk="1" hangingPunct="1"/>
            <a:endParaRPr lang="tr-TR" altLang="tr-TR" sz="2000">
              <a:latin typeface="Arial" charset="0"/>
            </a:endParaRPr>
          </a:p>
          <a:p>
            <a:pPr eaLnBrk="1" hangingPunct="1"/>
            <a:r>
              <a:rPr lang="tr-TR" altLang="tr-TR" sz="2000" b="1">
                <a:latin typeface="Arial" charset="0"/>
              </a:rPr>
              <a:t>1. PROJE ALANI VE PLANLAMA HARİTASI</a:t>
            </a:r>
          </a:p>
          <a:p>
            <a:pPr eaLnBrk="1" hangingPunct="1"/>
            <a:endParaRPr lang="tr-TR" altLang="tr-TR" sz="2000">
              <a:latin typeface="Arial" charset="0"/>
            </a:endParaRPr>
          </a:p>
          <a:p>
            <a:pPr algn="just" eaLnBrk="1" hangingPunct="1"/>
            <a:r>
              <a:rPr lang="tr-TR" altLang="tr-TR" sz="2000">
                <a:latin typeface="Arial" charset="0"/>
              </a:rPr>
              <a:t>	Proje alanı, Tekirdağ  ili ………… ilçesi ……… köyü çiftçilerinden …………… ‘e ait 235 x 160 m boyutlarında, 37.6 da büyüklüğündeki kiraz bahçesidir. Planlama haritası ekte verilmiştir. </a:t>
            </a:r>
          </a:p>
          <a:p>
            <a:pPr algn="just" eaLnBrk="1" hangingPunct="1"/>
            <a:endParaRPr lang="tr-TR" altLang="tr-TR" sz="2000">
              <a:latin typeface="Arial" charset="0"/>
            </a:endParaRPr>
          </a:p>
          <a:p>
            <a:pPr algn="just" eaLnBrk="1" hangingPunct="1"/>
            <a:r>
              <a:rPr lang="tr-TR" altLang="tr-TR" sz="2000" b="1">
                <a:latin typeface="Arial" charset="0"/>
                <a:cs typeface="Times New Roman" pitchFamily="18" charset="0"/>
              </a:rPr>
              <a:t>2. TOPRAK ÖZELLİKLERİ </a:t>
            </a:r>
          </a:p>
          <a:p>
            <a:pPr algn="just" eaLnBrk="1" hangingPunct="1"/>
            <a:endParaRPr lang="tr-TR" altLang="tr-TR" sz="2000">
              <a:latin typeface="Arial" charset="0"/>
            </a:endParaRPr>
          </a:p>
          <a:p>
            <a:pPr algn="just" eaLnBrk="1" hangingPunct="1"/>
            <a:r>
              <a:rPr lang="tr-TR" altLang="tr-TR" sz="2000">
                <a:latin typeface="Arial" charset="0"/>
                <a:cs typeface="Times New Roman" pitchFamily="18" charset="0"/>
              </a:rPr>
              <a:t>	</a:t>
            </a:r>
            <a:r>
              <a:rPr lang="tr-TR" altLang="tr-TR" sz="2000">
                <a:latin typeface="Arial" charset="0"/>
              </a:rPr>
              <a:t> Proje alanında 5 adet profil açılmış ve her profilde farklı derinliklerden alınan toprak örneklerinin analizi sonucunda Çizelge 2’de verilen değerler elde edilmiştir. </a:t>
            </a:r>
          </a:p>
          <a:p>
            <a:pPr algn="just" eaLnBrk="1" hangingPunct="1"/>
            <a:endParaRPr lang="tr-TR" altLang="tr-TR" sz="2000">
              <a:latin typeface="Arial" charset="0"/>
            </a:endParaRPr>
          </a:p>
          <a:p>
            <a:pPr algn="just" eaLnBrk="1" hangingPunct="1"/>
            <a:r>
              <a:rPr lang="tr-TR" altLang="tr-TR" sz="2000">
                <a:latin typeface="Arial" charset="0"/>
              </a:rPr>
              <a:t>	Her profilin yanında çift silindir infiltrometrelerle yapılan infiltrasyon testleri sonucunda, su alma hızı değerleri sırasıyla, 4.8 mm/h, 5.6 mm/h, 5.2 mm/h, 5.0 mm/h ve 5.9 mm/h biçiminde elde edilmiştir. Proje alanı için ortalama su alma hızı, I = 5.3 mm/h’tır.</a:t>
            </a:r>
          </a:p>
          <a:p>
            <a:pPr algn="just" eaLnBrk="1" hangingPunct="1"/>
            <a:endParaRPr lang="tr-TR" altLang="tr-TR" sz="2000">
              <a:latin typeface="Arial" charset="0"/>
            </a:endParaRPr>
          </a:p>
          <a:p>
            <a:pPr algn="just" eaLnBrk="1" hangingPunct="1"/>
            <a:endParaRPr lang="tr-TR" altLang="tr-TR" sz="1600">
              <a:latin typeface="Arial" charset="0"/>
            </a:endParaRPr>
          </a:p>
          <a:p>
            <a:pPr eaLnBrk="1" hangingPunct="1"/>
            <a:endParaRPr lang="tr-TR" altLang="tr-TR">
              <a:latin typeface="Arial" charset="0"/>
            </a:endParaRPr>
          </a:p>
        </p:txBody>
      </p:sp>
    </p:spTree>
    <p:extLst>
      <p:ext uri="{BB962C8B-B14F-4D97-AF65-F5344CB8AC3E}">
        <p14:creationId xmlns:p14="http://schemas.microsoft.com/office/powerpoint/2010/main" val="179730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Dikdörtgen"/>
          <p:cNvSpPr>
            <a:spLocks noChangeArrowheads="1"/>
          </p:cNvSpPr>
          <p:nvPr/>
        </p:nvSpPr>
        <p:spPr bwMode="auto">
          <a:xfrm>
            <a:off x="311150" y="1352550"/>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f) Lateral boru çapı </a:t>
            </a:r>
            <a:endParaRPr lang="tr-TR" altLang="tr-TR" sz="2000" b="1" baseline="-25000">
              <a:latin typeface="Arial" charset="0"/>
            </a:endParaRPr>
          </a:p>
        </p:txBody>
      </p:sp>
      <p:sp>
        <p:nvSpPr>
          <p:cNvPr id="56323" name="2 Dikdörtgen"/>
          <p:cNvSpPr>
            <a:spLocks noChangeArrowheads="1"/>
          </p:cNvSpPr>
          <p:nvPr/>
        </p:nvSpPr>
        <p:spPr bwMode="auto">
          <a:xfrm>
            <a:off x="539750" y="1844675"/>
            <a:ext cx="2160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lnSpc>
                <a:spcPct val="150000"/>
              </a:lnSpc>
            </a:pPr>
            <a:r>
              <a:rPr lang="tr-TR" altLang="tr-TR" sz="2200">
                <a:latin typeface="Arial" charset="0"/>
                <a:cs typeface="Times New Roman" pitchFamily="18" charset="0"/>
              </a:rPr>
              <a:t>Q</a:t>
            </a:r>
            <a:r>
              <a:rPr lang="tr-TR" altLang="tr-TR" sz="2200" baseline="-25000">
                <a:latin typeface="Arial" charset="0"/>
                <a:cs typeface="Times New Roman" pitchFamily="18" charset="0"/>
              </a:rPr>
              <a:t>m </a:t>
            </a:r>
            <a:r>
              <a:rPr lang="tr-TR" altLang="tr-TR" sz="2200">
                <a:latin typeface="Arial" charset="0"/>
                <a:cs typeface="Times New Roman" pitchFamily="18" charset="0"/>
              </a:rPr>
              <a:t>=  2.9 L/s</a:t>
            </a:r>
          </a:p>
          <a:p>
            <a:pPr marL="457200" indent="-457200" algn="just" eaLnBrk="1" hangingPunct="1">
              <a:lnSpc>
                <a:spcPct val="150000"/>
              </a:lnSpc>
            </a:pPr>
            <a:r>
              <a:rPr lang="tr-TR" altLang="tr-TR" sz="2200">
                <a:latin typeface="Arial" charset="0"/>
                <a:cs typeface="Times New Roman" pitchFamily="18" charset="0"/>
              </a:rPr>
              <a:t>L</a:t>
            </a:r>
            <a:r>
              <a:rPr lang="tr-TR" altLang="tr-TR" sz="2200" baseline="-25000">
                <a:latin typeface="Arial" charset="0"/>
                <a:cs typeface="Times New Roman" pitchFamily="18" charset="0"/>
              </a:rPr>
              <a:t>m</a:t>
            </a:r>
            <a:r>
              <a:rPr lang="tr-TR" altLang="tr-TR" sz="2200">
                <a:latin typeface="Arial" charset="0"/>
                <a:cs typeface="Times New Roman" pitchFamily="18" charset="0"/>
              </a:rPr>
              <a:t>/H</a:t>
            </a:r>
            <a:r>
              <a:rPr lang="tr-TR" altLang="tr-TR" sz="2200" baseline="-25000">
                <a:latin typeface="Arial" charset="0"/>
                <a:cs typeface="Times New Roman" pitchFamily="18" charset="0"/>
              </a:rPr>
              <a:t>l</a:t>
            </a:r>
            <a:r>
              <a:rPr lang="tr-TR" altLang="tr-TR" sz="2200">
                <a:latin typeface="Arial" charset="0"/>
                <a:cs typeface="Times New Roman" pitchFamily="18" charset="0"/>
              </a:rPr>
              <a:t> = 9.7</a:t>
            </a:r>
          </a:p>
          <a:p>
            <a:pPr marL="457200" indent="-457200" algn="just" eaLnBrk="1" hangingPunct="1">
              <a:lnSpc>
                <a:spcPct val="150000"/>
              </a:lnSpc>
            </a:pPr>
            <a:r>
              <a:rPr lang="tr-TR" altLang="tr-TR" sz="2200">
                <a:latin typeface="Arial" charset="0"/>
                <a:cs typeface="Times New Roman" pitchFamily="18" charset="0"/>
              </a:rPr>
              <a:t>S</a:t>
            </a:r>
            <a:r>
              <a:rPr lang="tr-TR" altLang="tr-TR" sz="2200" baseline="-25000">
                <a:latin typeface="Arial" charset="0"/>
                <a:cs typeface="Times New Roman" pitchFamily="18" charset="0"/>
              </a:rPr>
              <a:t>m </a:t>
            </a:r>
            <a:r>
              <a:rPr lang="tr-TR" altLang="tr-TR" sz="2200">
                <a:latin typeface="Arial" charset="0"/>
                <a:cs typeface="Times New Roman" pitchFamily="18" charset="0"/>
              </a:rPr>
              <a:t>= % 0.6</a:t>
            </a:r>
          </a:p>
          <a:p>
            <a:pPr marL="457200" indent="-457200" algn="just" eaLnBrk="1" hangingPunct="1"/>
            <a:r>
              <a:rPr lang="tr-TR" altLang="tr-TR" sz="2400">
                <a:latin typeface="Arial" charset="0"/>
                <a:cs typeface="Times New Roman" pitchFamily="18" charset="0"/>
              </a:rPr>
              <a:t> </a:t>
            </a:r>
          </a:p>
        </p:txBody>
      </p:sp>
      <p:sp>
        <p:nvSpPr>
          <p:cNvPr id="56324" name="3 Dikdörtgen"/>
          <p:cNvSpPr>
            <a:spLocks noChangeArrowheads="1"/>
          </p:cNvSpPr>
          <p:nvPr/>
        </p:nvSpPr>
        <p:spPr bwMode="auto">
          <a:xfrm>
            <a:off x="2519363" y="2349500"/>
            <a:ext cx="4967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Şekil 4.24  </a:t>
            </a:r>
            <a:r>
              <a:rPr lang="tr-TR" altLang="tr-TR" sz="2000">
                <a:latin typeface="Symbol" pitchFamily="18" charset="2"/>
                <a:cs typeface="Times New Roman" pitchFamily="18" charset="0"/>
              </a:rPr>
              <a:t>f</a:t>
            </a:r>
            <a:r>
              <a:rPr lang="tr-TR" altLang="tr-TR" sz="2000">
                <a:latin typeface="Arial" charset="0"/>
                <a:cs typeface="Times New Roman" pitchFamily="18" charset="0"/>
              </a:rPr>
              <a:t> 63  Cu = %99.4 &gt; 97.5 uygun </a:t>
            </a:r>
          </a:p>
        </p:txBody>
      </p:sp>
      <p:graphicFrame>
        <p:nvGraphicFramePr>
          <p:cNvPr id="56325" name="Object 6"/>
          <p:cNvGraphicFramePr>
            <a:graphicFrameLocks noChangeAspect="1"/>
          </p:cNvGraphicFramePr>
          <p:nvPr/>
        </p:nvGraphicFramePr>
        <p:xfrm>
          <a:off x="7593013" y="2190750"/>
          <a:ext cx="1319212" cy="698500"/>
        </p:xfrm>
        <a:graphic>
          <a:graphicData uri="http://schemas.openxmlformats.org/presentationml/2006/ole">
            <mc:AlternateContent xmlns:mc="http://schemas.openxmlformats.org/markup-compatibility/2006">
              <mc:Choice xmlns:v="urn:schemas-microsoft-com:vml" Requires="v">
                <p:oleObj spid="_x0000_s15362" name="Denklem" r:id="rId3" imgW="698197" imgH="431613" progId="Equation.3">
                  <p:embed/>
                </p:oleObj>
              </mc:Choice>
              <mc:Fallback>
                <p:oleObj name="Denklem" r:id="rId3" imgW="698197"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013" y="2190750"/>
                        <a:ext cx="13192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6" name="Rectangle 1"/>
          <p:cNvSpPr>
            <a:spLocks noChangeArrowheads="1"/>
          </p:cNvSpPr>
          <p:nvPr/>
        </p:nvSpPr>
        <p:spPr bwMode="auto">
          <a:xfrm>
            <a:off x="250825" y="263525"/>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56327" name="6 Dikdörtgen"/>
          <p:cNvSpPr>
            <a:spLocks noChangeArrowheads="1"/>
          </p:cNvSpPr>
          <p:nvPr/>
        </p:nvSpPr>
        <p:spPr bwMode="auto">
          <a:xfrm>
            <a:off x="309563" y="82073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7. AŞAMA :  Manifold Boru Çapı  </a:t>
            </a:r>
            <a:endParaRPr lang="tr-TR" altLang="tr-TR" sz="2000" b="1" baseline="-25000">
              <a:latin typeface="Arial" charset="0"/>
            </a:endParaRPr>
          </a:p>
        </p:txBody>
      </p:sp>
      <p:pic>
        <p:nvPicPr>
          <p:cNvPr id="56328" name="Picture 3" descr="1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300" y="2994025"/>
            <a:ext cx="66103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5"/>
          <p:cNvSpPr txBox="1">
            <a:spLocks noChangeArrowheads="1"/>
          </p:cNvSpPr>
          <p:nvPr/>
        </p:nvSpPr>
        <p:spPr bwMode="auto">
          <a:xfrm>
            <a:off x="6496050" y="631825"/>
            <a:ext cx="704850" cy="827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tr-TR" altLang="tr-TR">
              <a:latin typeface="Arial" charset="0"/>
            </a:endParaRPr>
          </a:p>
        </p:txBody>
      </p:sp>
      <p:sp>
        <p:nvSpPr>
          <p:cNvPr id="56330"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6331" name="Rectangle 8"/>
          <p:cNvSpPr>
            <a:spLocks noChangeArrowheads="1"/>
          </p:cNvSpPr>
          <p:nvPr/>
        </p:nvSpPr>
        <p:spPr bwMode="auto">
          <a:xfrm>
            <a:off x="1127125" y="6218238"/>
            <a:ext cx="7751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sz="1200">
              <a:latin typeface="Arial" charset="0"/>
            </a:endParaRPr>
          </a:p>
          <a:p>
            <a:pPr eaLnBrk="1" hangingPunct="1"/>
            <a:r>
              <a:rPr lang="tr-TR" altLang="tr-TR" sz="1200">
                <a:latin typeface="Arial" charset="0"/>
              </a:rPr>
              <a:t>Şekil 4.24. 63 mm dış çaplı 6 atm işletme basınçlı sert PVC manifold boru hatları için eşdağılım katsayısı grafiği</a:t>
            </a:r>
          </a:p>
        </p:txBody>
      </p:sp>
      <p:sp>
        <p:nvSpPr>
          <p:cNvPr id="14" name="34 Sağ Ayraç"/>
          <p:cNvSpPr/>
          <p:nvPr/>
        </p:nvSpPr>
        <p:spPr>
          <a:xfrm>
            <a:off x="2195513" y="1844675"/>
            <a:ext cx="222250" cy="1512888"/>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eaLnBrk="1" fontAlgn="auto" hangingPunct="1">
              <a:spcBef>
                <a:spcPts val="0"/>
              </a:spcBef>
              <a:spcAft>
                <a:spcPts val="0"/>
              </a:spcAft>
              <a:defRPr/>
            </a:pPr>
            <a:endParaRPr lang="tr-TR"/>
          </a:p>
        </p:txBody>
      </p:sp>
    </p:spTree>
    <p:extLst>
      <p:ext uri="{BB962C8B-B14F-4D97-AF65-F5344CB8AC3E}">
        <p14:creationId xmlns:p14="http://schemas.microsoft.com/office/powerpoint/2010/main" val="415471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250825" y="4762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5734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5" name="Rectangle 1"/>
          <p:cNvSpPr>
            <a:spLocks noChangeArrowheads="1"/>
          </p:cNvSpPr>
          <p:nvPr/>
        </p:nvSpPr>
        <p:spPr bwMode="auto">
          <a:xfrm>
            <a:off x="468313" y="981075"/>
            <a:ext cx="8891587" cy="2246313"/>
          </a:xfrm>
          <a:prstGeom prst="rect">
            <a:avLst/>
          </a:prstGeom>
          <a:noFill/>
          <a:ln w="9525">
            <a:noFill/>
            <a:miter lim="800000"/>
            <a:headEnd/>
            <a:tailEnd/>
          </a:ln>
          <a:effectLst/>
        </p:spPr>
        <p:txBody>
          <a:bodyPr anchor="ctr">
            <a:spAutoFit/>
          </a:bodyPr>
          <a:lstStyle/>
          <a:p>
            <a:pPr marL="457200" indent="-457200" algn="just" eaLnBrk="1" fontAlgn="auto" hangingPunct="1">
              <a:spcBef>
                <a:spcPts val="0"/>
              </a:spcBef>
              <a:spcAft>
                <a:spcPts val="0"/>
              </a:spcAft>
              <a:defRPr/>
            </a:pPr>
            <a:endParaRPr lang="tr-TR" sz="2000" dirty="0">
              <a:latin typeface="+mn-lt"/>
              <a:ea typeface="Times New Roman" pitchFamily="18" charset="0"/>
              <a:cs typeface="Arial" panose="020B0604020202020204" pitchFamily="34" charset="0"/>
            </a:endParaRPr>
          </a:p>
          <a:p>
            <a:pPr marL="457200" indent="-457200" algn="just" eaLnBrk="1" fontAlgn="auto" hangingPunct="1">
              <a:spcBef>
                <a:spcPts val="0"/>
              </a:spcBef>
              <a:spcAft>
                <a:spcPts val="0"/>
              </a:spcAft>
              <a:defRPr/>
            </a:pPr>
            <a:r>
              <a:rPr lang="tr-TR" sz="2000" dirty="0">
                <a:latin typeface="+mn-lt"/>
                <a:ea typeface="Times New Roman" pitchFamily="18" charset="0"/>
                <a:cs typeface="Arial" panose="020B0604020202020204" pitchFamily="34" charset="0"/>
              </a:rPr>
              <a:t> </a:t>
            </a:r>
          </a:p>
          <a:p>
            <a:pPr marL="457200" indent="-457200" algn="just" eaLnBrk="1" fontAlgn="auto" hangingPunct="1">
              <a:spcBef>
                <a:spcPts val="0"/>
              </a:spcBef>
              <a:spcAft>
                <a:spcPts val="0"/>
              </a:spcAft>
              <a:defRPr/>
            </a:pPr>
            <a:endParaRPr lang="tr-TR" sz="2000" b="1" dirty="0">
              <a:latin typeface="+mn-lt"/>
              <a:ea typeface="Times New Roman" pitchFamily="18" charset="0"/>
              <a:cs typeface="Arial" panose="020B0604020202020204" pitchFamily="34" charset="0"/>
            </a:endParaRPr>
          </a:p>
          <a:p>
            <a:pPr marL="457200" indent="-457200" algn="just" eaLnBrk="1" fontAlgn="auto" hangingPunct="1">
              <a:spcBef>
                <a:spcPts val="0"/>
              </a:spcBef>
              <a:spcAft>
                <a:spcPts val="0"/>
              </a:spcAft>
              <a:defRPr/>
            </a:pPr>
            <a:endParaRPr lang="tr-TR" sz="2000" b="1" dirty="0">
              <a:latin typeface="+mn-lt"/>
              <a:ea typeface="Times New Roman" pitchFamily="18" charset="0"/>
              <a:cs typeface="Arial" panose="020B0604020202020204" pitchFamily="34" charset="0"/>
            </a:endParaRPr>
          </a:p>
          <a:p>
            <a:pPr algn="just" eaLnBrk="1" fontAlgn="auto" hangingPunct="1">
              <a:spcBef>
                <a:spcPts val="0"/>
              </a:spcBef>
              <a:spcAft>
                <a:spcPts val="0"/>
              </a:spcAft>
              <a:defRPr/>
            </a:pPr>
            <a:r>
              <a:rPr lang="tr-TR" sz="2000" b="1" dirty="0">
                <a:latin typeface="+mn-lt"/>
                <a:ea typeface="Times New Roman" pitchFamily="18" charset="0"/>
                <a:cs typeface="Arial" panose="020B0604020202020204" pitchFamily="34" charset="0"/>
              </a:rPr>
              <a:t>	</a:t>
            </a:r>
            <a:endParaRPr lang="tr-TR" sz="2000" dirty="0">
              <a:latin typeface="+mn-lt"/>
              <a:ea typeface="Times New Roman" pitchFamily="18" charset="0"/>
              <a:cs typeface="Arial" panose="020B0604020202020204" pitchFamily="34" charset="0"/>
            </a:endParaRPr>
          </a:p>
          <a:p>
            <a:pPr algn="just" eaLnBrk="1" fontAlgn="auto" hangingPunct="1">
              <a:spcBef>
                <a:spcPts val="0"/>
              </a:spcBef>
              <a:spcAft>
                <a:spcPts val="0"/>
              </a:spcAft>
              <a:defRPr/>
            </a:pPr>
            <a:endParaRPr lang="tr-TR" sz="2000" dirty="0">
              <a:latin typeface="+mn-lt"/>
              <a:cs typeface="Arial" panose="020B0604020202020204" pitchFamily="34" charset="0"/>
            </a:endParaRPr>
          </a:p>
          <a:p>
            <a:pPr algn="just" eaLnBrk="1" fontAlgn="auto" hangingPunct="1">
              <a:spcBef>
                <a:spcPts val="0"/>
              </a:spcBef>
              <a:spcAft>
                <a:spcPts val="0"/>
              </a:spcAft>
              <a:defRPr/>
            </a:pPr>
            <a:r>
              <a:rPr lang="tr-TR" sz="2000" dirty="0">
                <a:latin typeface="+mn-lt"/>
                <a:cs typeface="Arial" panose="020B0604020202020204" pitchFamily="34" charset="0"/>
              </a:rPr>
              <a:t>	</a:t>
            </a:r>
            <a:endParaRPr lang="tr-TR" sz="2000" dirty="0">
              <a:latin typeface="+mn-lt"/>
            </a:endParaRPr>
          </a:p>
        </p:txBody>
      </p:sp>
      <p:sp>
        <p:nvSpPr>
          <p:cNvPr id="5734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735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7351" name="13 Dikdörtgen"/>
          <p:cNvSpPr>
            <a:spLocks noChangeArrowheads="1"/>
          </p:cNvSpPr>
          <p:nvPr/>
        </p:nvSpPr>
        <p:spPr bwMode="auto">
          <a:xfrm>
            <a:off x="250825" y="1082675"/>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7. AŞAMA :  Manifold Boru Çapı  </a:t>
            </a:r>
            <a:endParaRPr lang="tr-TR" altLang="tr-TR" sz="2000" b="1" baseline="-25000">
              <a:latin typeface="Arial" charset="0"/>
            </a:endParaRPr>
          </a:p>
        </p:txBody>
      </p:sp>
      <p:sp>
        <p:nvSpPr>
          <p:cNvPr id="5735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735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735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735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7356" name="19 Dikdörtgen"/>
          <p:cNvSpPr>
            <a:spLocks noChangeArrowheads="1"/>
          </p:cNvSpPr>
          <p:nvPr/>
        </p:nvSpPr>
        <p:spPr bwMode="auto">
          <a:xfrm>
            <a:off x="266700" y="1717675"/>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g) Manifold  boyunca oluşan yük kayıpları, h</a:t>
            </a:r>
            <a:r>
              <a:rPr lang="tr-TR" altLang="tr-TR" sz="2000" b="1" baseline="-25000">
                <a:latin typeface="Arial" charset="0"/>
              </a:rPr>
              <a:t>fm</a:t>
            </a:r>
            <a:r>
              <a:rPr lang="tr-TR" altLang="tr-TR" sz="2000" b="1">
                <a:latin typeface="Arial" charset="0"/>
              </a:rPr>
              <a:t> </a:t>
            </a:r>
            <a:endParaRPr lang="tr-TR" altLang="tr-TR" sz="2000" b="1" baseline="-25000">
              <a:latin typeface="Arial" charset="0"/>
            </a:endParaRPr>
          </a:p>
        </p:txBody>
      </p:sp>
      <p:sp>
        <p:nvSpPr>
          <p:cNvPr id="57357" name="21 Dikdörtgen"/>
          <p:cNvSpPr>
            <a:spLocks noChangeArrowheads="1"/>
          </p:cNvSpPr>
          <p:nvPr/>
        </p:nvSpPr>
        <p:spPr bwMode="auto">
          <a:xfrm>
            <a:off x="293688" y="3763963"/>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h) Manifold boyunca eğimden kaynaklanan yükseklik farkı, h</a:t>
            </a:r>
            <a:r>
              <a:rPr lang="tr-TR" altLang="tr-TR" sz="2000" b="1" baseline="-25000">
                <a:latin typeface="Arial" charset="0"/>
              </a:rPr>
              <a:t>gm</a:t>
            </a:r>
            <a:r>
              <a:rPr lang="tr-TR" altLang="tr-TR" sz="2000" b="1">
                <a:latin typeface="Arial" charset="0"/>
              </a:rPr>
              <a:t>  </a:t>
            </a:r>
          </a:p>
        </p:txBody>
      </p:sp>
      <p:sp>
        <p:nvSpPr>
          <p:cNvPr id="573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73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sp>
        <p:nvSpPr>
          <p:cNvPr id="57360" name="22 Dikdörtgen"/>
          <p:cNvSpPr>
            <a:spLocks noChangeArrowheads="1"/>
          </p:cNvSpPr>
          <p:nvPr/>
        </p:nvSpPr>
        <p:spPr bwMode="auto">
          <a:xfrm>
            <a:off x="2212975" y="2479675"/>
            <a:ext cx="496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 h</a:t>
            </a:r>
            <a:r>
              <a:rPr lang="tr-TR" altLang="tr-TR" sz="2000" baseline="-25000">
                <a:latin typeface="Arial" charset="0"/>
                <a:cs typeface="Times New Roman" pitchFamily="18" charset="0"/>
              </a:rPr>
              <a:t>fm</a:t>
            </a:r>
            <a:r>
              <a:rPr lang="tr-TR" altLang="tr-TR" sz="2000">
                <a:latin typeface="Arial" charset="0"/>
                <a:cs typeface="Times New Roman" pitchFamily="18" charset="0"/>
              </a:rPr>
              <a:t> = 0.07</a:t>
            </a:r>
            <a:r>
              <a:rPr lang="tr-TR" altLang="tr-TR" sz="2000" b="1">
                <a:latin typeface="Arial" charset="0"/>
                <a:cs typeface="Times New Roman" pitchFamily="18" charset="0"/>
              </a:rPr>
              <a:t>×</a:t>
            </a:r>
            <a:r>
              <a:rPr lang="tr-TR" altLang="tr-TR" sz="2000">
                <a:latin typeface="Arial" charset="0"/>
                <a:cs typeface="Times New Roman" pitchFamily="18" charset="0"/>
              </a:rPr>
              <a:t>H</a:t>
            </a:r>
            <a:r>
              <a:rPr lang="tr-TR" altLang="tr-TR" sz="2000" baseline="-25000">
                <a:latin typeface="Arial" charset="0"/>
                <a:cs typeface="Times New Roman" pitchFamily="18" charset="0"/>
              </a:rPr>
              <a:t>l </a:t>
            </a:r>
            <a:r>
              <a:rPr lang="tr-TR" altLang="tr-TR" sz="2000">
                <a:latin typeface="Arial" charset="0"/>
                <a:cs typeface="Times New Roman" pitchFamily="18" charset="0"/>
              </a:rPr>
              <a:t>= 0.07</a:t>
            </a:r>
            <a:r>
              <a:rPr lang="tr-TR" altLang="tr-TR" sz="2000" b="1">
                <a:latin typeface="Arial" charset="0"/>
                <a:cs typeface="Times New Roman" pitchFamily="18" charset="0"/>
              </a:rPr>
              <a:t>×</a:t>
            </a:r>
            <a:r>
              <a:rPr lang="tr-TR" altLang="tr-TR" sz="2000">
                <a:latin typeface="Arial" charset="0"/>
                <a:cs typeface="Times New Roman" pitchFamily="18" charset="0"/>
              </a:rPr>
              <a:t>16.54 =1.16m</a:t>
            </a:r>
          </a:p>
        </p:txBody>
      </p:sp>
      <p:sp>
        <p:nvSpPr>
          <p:cNvPr id="57361" name="23 Dikdörtgen"/>
          <p:cNvSpPr>
            <a:spLocks noChangeArrowheads="1"/>
          </p:cNvSpPr>
          <p:nvPr/>
        </p:nvSpPr>
        <p:spPr bwMode="auto">
          <a:xfrm>
            <a:off x="827088" y="4652963"/>
            <a:ext cx="612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 h</a:t>
            </a:r>
            <a:r>
              <a:rPr lang="tr-TR" altLang="tr-TR" sz="2000" baseline="-25000">
                <a:latin typeface="Arial" charset="0"/>
                <a:cs typeface="Times New Roman" pitchFamily="18" charset="0"/>
              </a:rPr>
              <a:t>gm</a:t>
            </a:r>
            <a:r>
              <a:rPr lang="tr-TR" altLang="tr-TR" sz="2000">
                <a:latin typeface="Arial" charset="0"/>
                <a:cs typeface="Times New Roman" pitchFamily="18" charset="0"/>
              </a:rPr>
              <a:t> = S</a:t>
            </a:r>
            <a:r>
              <a:rPr lang="tr-TR" altLang="tr-TR" sz="2000" baseline="-25000">
                <a:latin typeface="Arial" charset="0"/>
                <a:cs typeface="Times New Roman" pitchFamily="18" charset="0"/>
              </a:rPr>
              <a:t>m</a:t>
            </a:r>
            <a:r>
              <a:rPr lang="tr-TR" altLang="tr-TR" sz="2000" b="1">
                <a:latin typeface="Arial" charset="0"/>
                <a:cs typeface="Times New Roman" pitchFamily="18" charset="0"/>
              </a:rPr>
              <a:t>×</a:t>
            </a:r>
            <a:r>
              <a:rPr lang="tr-TR" altLang="tr-TR" sz="2000">
                <a:latin typeface="Arial" charset="0"/>
                <a:cs typeface="Times New Roman" pitchFamily="18" charset="0"/>
              </a:rPr>
              <a:t>L</a:t>
            </a:r>
            <a:r>
              <a:rPr lang="tr-TR" altLang="tr-TR" sz="2000" baseline="-25000">
                <a:latin typeface="Arial" charset="0"/>
                <a:cs typeface="Times New Roman" pitchFamily="18" charset="0"/>
              </a:rPr>
              <a:t>m</a:t>
            </a:r>
            <a:r>
              <a:rPr lang="tr-TR" altLang="tr-TR" sz="2000">
                <a:latin typeface="Arial" charset="0"/>
                <a:cs typeface="Times New Roman" pitchFamily="18" charset="0"/>
              </a:rPr>
              <a:t>= 0.006</a:t>
            </a:r>
            <a:r>
              <a:rPr lang="tr-TR" altLang="tr-TR" sz="2000" b="1">
                <a:latin typeface="Arial" charset="0"/>
                <a:cs typeface="Times New Roman" pitchFamily="18" charset="0"/>
              </a:rPr>
              <a:t>×</a:t>
            </a:r>
            <a:r>
              <a:rPr lang="tr-TR" altLang="tr-TR" sz="2000">
                <a:latin typeface="Arial" charset="0"/>
                <a:cs typeface="Times New Roman" pitchFamily="18" charset="0"/>
              </a:rPr>
              <a:t>160= 0.96 m (bayır aşağı)</a:t>
            </a:r>
          </a:p>
        </p:txBody>
      </p:sp>
      <p:graphicFrame>
        <p:nvGraphicFramePr>
          <p:cNvPr id="57362" name="Object 3"/>
          <p:cNvGraphicFramePr>
            <a:graphicFrameLocks noChangeAspect="1"/>
          </p:cNvGraphicFramePr>
          <p:nvPr/>
        </p:nvGraphicFramePr>
        <p:xfrm>
          <a:off x="827088" y="2420938"/>
          <a:ext cx="1319212" cy="698500"/>
        </p:xfrm>
        <a:graphic>
          <a:graphicData uri="http://schemas.openxmlformats.org/presentationml/2006/ole">
            <mc:AlternateContent xmlns:mc="http://schemas.openxmlformats.org/markup-compatibility/2006">
              <mc:Choice xmlns:v="urn:schemas-microsoft-com:vml" Requires="v">
                <p:oleObj spid="_x0000_s16386" name="Denklem" r:id="rId4" imgW="698197" imgH="431613" progId="Equation.3">
                  <p:embed/>
                </p:oleObj>
              </mc:Choice>
              <mc:Fallback>
                <p:oleObj name="Denklem" r:id="rId4" imgW="698197"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420938"/>
                        <a:ext cx="13192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464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Dikdörtgen"/>
          <p:cNvSpPr>
            <a:spLocks noChangeArrowheads="1"/>
          </p:cNvSpPr>
          <p:nvPr/>
        </p:nvSpPr>
        <p:spPr bwMode="auto">
          <a:xfrm>
            <a:off x="250825" y="1433513"/>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i) E</a:t>
            </a:r>
            <a:r>
              <a:rPr lang="tr-TR" altLang="tr-TR" sz="2000" b="1" baseline="-25000">
                <a:latin typeface="Arial" charset="0"/>
              </a:rPr>
              <a:t>o</a:t>
            </a:r>
            <a:r>
              <a:rPr lang="tr-TR" altLang="tr-TR" sz="2000" b="1">
                <a:latin typeface="Arial" charset="0"/>
              </a:rPr>
              <a:t> ve L</a:t>
            </a:r>
            <a:r>
              <a:rPr lang="tr-TR" altLang="tr-TR" sz="2000" b="1" baseline="-25000">
                <a:latin typeface="Arial" charset="0"/>
              </a:rPr>
              <a:t>o</a:t>
            </a:r>
            <a:r>
              <a:rPr lang="tr-TR" altLang="tr-TR" sz="2000" b="1">
                <a:latin typeface="Arial" charset="0"/>
              </a:rPr>
              <a:t> boyutsuz parametreleri </a:t>
            </a:r>
            <a:endParaRPr lang="tr-TR" altLang="tr-TR" sz="2000" b="1" baseline="-25000">
              <a:latin typeface="Arial" charset="0"/>
            </a:endParaRPr>
          </a:p>
        </p:txBody>
      </p:sp>
      <p:sp>
        <p:nvSpPr>
          <p:cNvPr id="58371" name="2 Dikdörtgen"/>
          <p:cNvSpPr>
            <a:spLocks noChangeArrowheads="1"/>
          </p:cNvSpPr>
          <p:nvPr/>
        </p:nvSpPr>
        <p:spPr bwMode="auto">
          <a:xfrm>
            <a:off x="250825" y="884238"/>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7 AŞAMA :  Manifold Boru Çapı  </a:t>
            </a:r>
            <a:endParaRPr lang="tr-TR" altLang="tr-TR" sz="2000" b="1" baseline="-25000">
              <a:latin typeface="Arial" charset="0"/>
            </a:endParaRPr>
          </a:p>
        </p:txBody>
      </p:sp>
      <p:graphicFrame>
        <p:nvGraphicFramePr>
          <p:cNvPr id="4" name="3 Tablo"/>
          <p:cNvGraphicFramePr>
            <a:graphicFrameLocks noGrp="1"/>
          </p:cNvGraphicFramePr>
          <p:nvPr/>
        </p:nvGraphicFramePr>
        <p:xfrm>
          <a:off x="611188" y="2349500"/>
          <a:ext cx="6553200" cy="2879725"/>
        </p:xfrm>
        <a:graphic>
          <a:graphicData uri="http://schemas.openxmlformats.org/drawingml/2006/table">
            <a:tbl>
              <a:tblPr/>
              <a:tblGrid>
                <a:gridCol w="2689225">
                  <a:extLst>
                    <a:ext uri="{9D8B030D-6E8A-4147-A177-3AD203B41FA5}"/>
                  </a:extLst>
                </a:gridCol>
                <a:gridCol w="2016125">
                  <a:extLst>
                    <a:ext uri="{9D8B030D-6E8A-4147-A177-3AD203B41FA5}"/>
                  </a:extLst>
                </a:gridCol>
                <a:gridCol w="1847850">
                  <a:extLst>
                    <a:ext uri="{9D8B030D-6E8A-4147-A177-3AD203B41FA5}"/>
                  </a:extLst>
                </a:gridCol>
              </a:tblGrid>
              <a:tr h="409575">
                <a:tc>
                  <a:txBody>
                    <a:bodyPr/>
                    <a:lstStyle/>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Lateral ya da manifold</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eğimi, S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Boyutsuz yük kaybı</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oranı, E</a:t>
                      </a:r>
                      <a:r>
                        <a:rPr kumimoji="0" lang="tr-TR" sz="1100" b="0" i="0" u="none" strike="noStrike" cap="none" normalizeH="0" baseline="-25000" smtClean="0">
                          <a:ln>
                            <a:noFill/>
                          </a:ln>
                          <a:solidFill>
                            <a:schemeClr val="tx1"/>
                          </a:solidFill>
                          <a:effectLst/>
                          <a:latin typeface="Times New Roman" pitchFamily="18" charset="0"/>
                          <a:cs typeface="Times New Roman" pitchFamily="18" charset="0"/>
                        </a:rPr>
                        <a:t>o</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Boyutsuz uzunluk</a:t>
                      </a:r>
                      <a:endParaRPr kumimoji="0" lang="tr-TR" sz="11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oranı, L</a:t>
                      </a:r>
                      <a:r>
                        <a:rPr kumimoji="0" lang="tr-TR" sz="1100" b="0" i="0" u="none" strike="noStrike" cap="none" normalizeH="0" baseline="-25000" smtClean="0">
                          <a:ln>
                            <a:noFill/>
                          </a:ln>
                          <a:solidFill>
                            <a:schemeClr val="tx1"/>
                          </a:solidFill>
                          <a:effectLst/>
                          <a:latin typeface="Times New Roman" pitchFamily="18" charset="0"/>
                          <a:cs typeface="Times New Roman" pitchFamily="18" charset="0"/>
                        </a:rPr>
                        <a:t>o</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470150">
                <a:tc>
                  <a:txBody>
                    <a:bodyPr/>
                    <a:lstStyle/>
                    <a:p>
                      <a:pPr marL="0" marR="0" lvl="0" indent="0" algn="just" defTabSz="914400" rtl="0" eaLnBrk="1" fontAlgn="base" latinLnBrk="0" hangingPunct="1">
                        <a:lnSpc>
                          <a:spcPct val="100000"/>
                        </a:lnSpc>
                        <a:spcBef>
                          <a:spcPts val="60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0.00 (eğimsiz)   </a:t>
                      </a:r>
                    </a:p>
                    <a:p>
                      <a:pPr marL="0" marR="0" lvl="0" indent="0" algn="just" defTabSz="914400" rtl="0" eaLnBrk="1" fontAlgn="base" latinLnBrk="0" hangingPunct="1">
                        <a:lnSpc>
                          <a:spcPct val="100000"/>
                        </a:lnSpc>
                        <a:spcBef>
                          <a:spcPts val="60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0.25 (bayır aşağı eğim)</a:t>
                      </a: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0.50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1.00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2.50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5.00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0.25 (bayır yukarı eğim)</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0.50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1.00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2.50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ts val="175"/>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5.00     “        “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endParaRPr kumimoji="0" lang="tr-TR"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0.738</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0.724</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0.705</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0.675</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0.636</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0.510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0.748</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0.760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0.780</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0.807</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smtClean="0">
                          <a:ln>
                            <a:noFill/>
                          </a:ln>
                          <a:solidFill>
                            <a:schemeClr val="tx1"/>
                          </a:solidFill>
                          <a:effectLst/>
                          <a:latin typeface="Times New Roman" pitchFamily="18" charset="0"/>
                          <a:cs typeface="Times New Roman" pitchFamily="18" charset="0"/>
                        </a:rPr>
                        <a:t>0.843</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0.370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0.358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0.346</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0.328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0.288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0.230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0.380</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0.396</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0.414</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0.436</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75"/>
                        </a:spcAft>
                        <a:buClrTx/>
                        <a:buSzTx/>
                        <a:buFontTx/>
                        <a:buNone/>
                        <a:tabLst>
                          <a:tab pos="-457200" algn="l"/>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0.468</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58386" name="Rectangle 1"/>
          <p:cNvSpPr>
            <a:spLocks noChangeArrowheads="1"/>
          </p:cNvSpPr>
          <p:nvPr/>
        </p:nvSpPr>
        <p:spPr bwMode="auto">
          <a:xfrm>
            <a:off x="539750" y="1944688"/>
            <a:ext cx="65262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6176" bIns="22218" anchor="ctr">
            <a:spAutoFit/>
          </a:bodyPr>
          <a:lstStyle/>
          <a:p>
            <a:pPr algn="ctr" eaLnBrk="1" hangingPunct="1">
              <a:tabLst>
                <a:tab pos="-457200" algn="l"/>
              </a:tabLst>
            </a:pPr>
            <a:r>
              <a:rPr lang="tr-TR" altLang="tr-TR" sz="1400">
                <a:latin typeface="Arial" charset="0"/>
                <a:cs typeface="Times New Roman" pitchFamily="18" charset="0"/>
              </a:rPr>
              <a:t>Çizelge 4.4  Lateral ve manifold boru hatları için E</a:t>
            </a:r>
            <a:r>
              <a:rPr lang="tr-TR" altLang="tr-TR" sz="1400" baseline="-30000">
                <a:latin typeface="Arial" charset="0"/>
                <a:cs typeface="Times New Roman" pitchFamily="18" charset="0"/>
              </a:rPr>
              <a:t>o</a:t>
            </a:r>
            <a:r>
              <a:rPr lang="tr-TR" altLang="tr-TR" sz="1400">
                <a:latin typeface="Arial" charset="0"/>
                <a:cs typeface="Times New Roman" pitchFamily="18" charset="0"/>
              </a:rPr>
              <a:t> ve L</a:t>
            </a:r>
            <a:r>
              <a:rPr lang="tr-TR" altLang="tr-TR" sz="1400" baseline="-30000">
                <a:latin typeface="Arial" charset="0"/>
                <a:cs typeface="Times New Roman" pitchFamily="18" charset="0"/>
              </a:rPr>
              <a:t>o</a:t>
            </a:r>
            <a:r>
              <a:rPr lang="tr-TR" altLang="tr-TR" sz="1400">
                <a:latin typeface="Arial" charset="0"/>
                <a:cs typeface="Times New Roman" pitchFamily="18" charset="0"/>
              </a:rPr>
              <a:t> boyutsuz parametreleri</a:t>
            </a:r>
          </a:p>
        </p:txBody>
      </p:sp>
      <p:sp>
        <p:nvSpPr>
          <p:cNvPr id="58387" name="6 Dikdörtgen"/>
          <p:cNvSpPr>
            <a:spLocks noChangeArrowheads="1"/>
          </p:cNvSpPr>
          <p:nvPr/>
        </p:nvSpPr>
        <p:spPr bwMode="auto">
          <a:xfrm>
            <a:off x="611188" y="5545138"/>
            <a:ext cx="691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000">
                <a:latin typeface="Arial" charset="0"/>
                <a:cs typeface="Times New Roman" pitchFamily="18" charset="0"/>
              </a:rPr>
              <a:t>S</a:t>
            </a:r>
            <a:r>
              <a:rPr lang="tr-TR" altLang="tr-TR" sz="2000" baseline="-25000">
                <a:latin typeface="Arial" charset="0"/>
                <a:cs typeface="Times New Roman" pitchFamily="18" charset="0"/>
              </a:rPr>
              <a:t>m </a:t>
            </a:r>
            <a:r>
              <a:rPr lang="tr-TR" altLang="tr-TR" sz="2000">
                <a:latin typeface="Arial" charset="0"/>
                <a:cs typeface="Times New Roman" pitchFamily="18" charset="0"/>
              </a:rPr>
              <a:t>= % 0.6 bayır aşağı için E</a:t>
            </a:r>
            <a:r>
              <a:rPr lang="tr-TR" altLang="tr-TR" sz="2000" baseline="-25000">
                <a:latin typeface="Arial" charset="0"/>
                <a:cs typeface="Times New Roman" pitchFamily="18" charset="0"/>
              </a:rPr>
              <a:t>o</a:t>
            </a:r>
            <a:r>
              <a:rPr lang="tr-TR" altLang="tr-TR" sz="2000">
                <a:latin typeface="Arial" charset="0"/>
                <a:cs typeface="Times New Roman" pitchFamily="18" charset="0"/>
              </a:rPr>
              <a:t> = 0.699, L</a:t>
            </a:r>
            <a:r>
              <a:rPr lang="tr-TR" altLang="tr-TR" sz="2000" baseline="-25000">
                <a:latin typeface="Arial" charset="0"/>
                <a:cs typeface="Times New Roman" pitchFamily="18" charset="0"/>
              </a:rPr>
              <a:t>o</a:t>
            </a:r>
            <a:r>
              <a:rPr lang="tr-TR" altLang="tr-TR" sz="2000">
                <a:latin typeface="Arial" charset="0"/>
                <a:cs typeface="Times New Roman" pitchFamily="18" charset="0"/>
              </a:rPr>
              <a:t> = 0.342  </a:t>
            </a:r>
          </a:p>
        </p:txBody>
      </p:sp>
      <p:sp>
        <p:nvSpPr>
          <p:cNvPr id="58388" name="Rectangle 1"/>
          <p:cNvSpPr>
            <a:spLocks noChangeArrowheads="1"/>
          </p:cNvSpPr>
          <p:nvPr/>
        </p:nvSpPr>
        <p:spPr bwMode="auto">
          <a:xfrm>
            <a:off x="250825" y="282575"/>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Tree>
    <p:extLst>
      <p:ext uri="{BB962C8B-B14F-4D97-AF65-F5344CB8AC3E}">
        <p14:creationId xmlns:p14="http://schemas.microsoft.com/office/powerpoint/2010/main" val="1396826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Dikdörtgen"/>
          <p:cNvSpPr>
            <a:spLocks noChangeArrowheads="1"/>
          </p:cNvSpPr>
          <p:nvPr/>
        </p:nvSpPr>
        <p:spPr bwMode="auto">
          <a:xfrm>
            <a:off x="250825" y="1430338"/>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j) Manifold giriş basıncı, H</a:t>
            </a:r>
            <a:r>
              <a:rPr lang="tr-TR" altLang="tr-TR" sz="2000" b="1" baseline="-25000">
                <a:latin typeface="Arial" charset="0"/>
              </a:rPr>
              <a:t>l</a:t>
            </a:r>
            <a:r>
              <a:rPr lang="tr-TR" altLang="tr-TR" sz="2000" b="1">
                <a:latin typeface="Arial" charset="0"/>
              </a:rPr>
              <a:t> </a:t>
            </a:r>
            <a:endParaRPr lang="tr-TR" altLang="tr-TR" sz="2000" b="1" baseline="-25000">
              <a:latin typeface="Arial" charset="0"/>
            </a:endParaRPr>
          </a:p>
        </p:txBody>
      </p:sp>
      <p:sp>
        <p:nvSpPr>
          <p:cNvPr id="59395" name="2 Dikdörtgen"/>
          <p:cNvSpPr>
            <a:spLocks noChangeArrowheads="1"/>
          </p:cNvSpPr>
          <p:nvPr/>
        </p:nvSpPr>
        <p:spPr bwMode="auto">
          <a:xfrm>
            <a:off x="257175" y="835025"/>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7. AŞAMA :  Manifold  Boru Çapı  </a:t>
            </a:r>
            <a:endParaRPr lang="tr-TR" altLang="tr-TR" sz="2000" b="1" baseline="-25000">
              <a:latin typeface="Arial" charset="0"/>
            </a:endParaRPr>
          </a:p>
        </p:txBody>
      </p:sp>
      <p:sp>
        <p:nvSpPr>
          <p:cNvPr id="59396" name="Rectangle 1"/>
          <p:cNvSpPr>
            <a:spLocks noChangeArrowheads="1"/>
          </p:cNvSpPr>
          <p:nvPr/>
        </p:nvSpPr>
        <p:spPr bwMode="auto">
          <a:xfrm>
            <a:off x="250825" y="249238"/>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5939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tr-TR" altLang="tr-TR">
              <a:latin typeface="Arial" charset="0"/>
            </a:endParaRPr>
          </a:p>
        </p:txBody>
      </p:sp>
      <p:graphicFrame>
        <p:nvGraphicFramePr>
          <p:cNvPr id="59398" name="Object 1"/>
          <p:cNvGraphicFramePr>
            <a:graphicFrameLocks noChangeAspect="1"/>
          </p:cNvGraphicFramePr>
          <p:nvPr/>
        </p:nvGraphicFramePr>
        <p:xfrm>
          <a:off x="471488" y="2024063"/>
          <a:ext cx="8199437" cy="503237"/>
        </p:xfrm>
        <a:graphic>
          <a:graphicData uri="http://schemas.openxmlformats.org/presentationml/2006/ole">
            <mc:AlternateContent xmlns:mc="http://schemas.openxmlformats.org/markup-compatibility/2006">
              <mc:Choice xmlns:v="urn:schemas-microsoft-com:vml" Requires="v">
                <p:oleObj spid="_x0000_s17410" name="Denklem" r:id="rId3" imgW="4152900" imgH="241300" progId="Equation.3">
                  <p:embed/>
                </p:oleObj>
              </mc:Choice>
              <mc:Fallback>
                <p:oleObj name="Denklem" r:id="rId3" imgW="41529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024063"/>
                        <a:ext cx="81994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10 Düz Bağlayıcı"/>
          <p:cNvCxnSpPr/>
          <p:nvPr/>
        </p:nvCxnSpPr>
        <p:spPr>
          <a:xfrm>
            <a:off x="6156325" y="2349500"/>
            <a:ext cx="71438" cy="0"/>
          </a:xfrm>
          <a:prstGeom prst="line">
            <a:avLst/>
          </a:prstGeom>
        </p:spPr>
        <p:style>
          <a:lnRef idx="1">
            <a:schemeClr val="accent1"/>
          </a:lnRef>
          <a:fillRef idx="0">
            <a:schemeClr val="accent1"/>
          </a:fillRef>
          <a:effectRef idx="0">
            <a:schemeClr val="accent1"/>
          </a:effectRef>
          <a:fontRef idx="minor">
            <a:schemeClr val="tx1"/>
          </a:fontRef>
        </p:style>
      </p:cxnSp>
      <p:sp>
        <p:nvSpPr>
          <p:cNvPr id="59400" name="11 Dikdörtgen"/>
          <p:cNvSpPr>
            <a:spLocks noChangeArrowheads="1"/>
          </p:cNvSpPr>
          <p:nvPr/>
        </p:nvSpPr>
        <p:spPr bwMode="auto">
          <a:xfrm>
            <a:off x="8118475" y="2009775"/>
            <a:ext cx="1331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m</a:t>
            </a:r>
          </a:p>
        </p:txBody>
      </p:sp>
      <p:sp>
        <p:nvSpPr>
          <p:cNvPr id="59401" name="12 Dikdörtgen"/>
          <p:cNvSpPr>
            <a:spLocks noChangeArrowheads="1"/>
          </p:cNvSpPr>
          <p:nvPr/>
        </p:nvSpPr>
        <p:spPr bwMode="auto">
          <a:xfrm>
            <a:off x="252413" y="2708275"/>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sz="2000" b="1">
                <a:latin typeface="Arial" charset="0"/>
              </a:rPr>
              <a:t>k) Ana boru hattında istenen basınç </a:t>
            </a:r>
            <a:endParaRPr lang="tr-TR" altLang="tr-TR" sz="2000" b="1" baseline="-25000">
              <a:latin typeface="Arial" charset="0"/>
            </a:endParaRPr>
          </a:p>
        </p:txBody>
      </p:sp>
      <p:sp>
        <p:nvSpPr>
          <p:cNvPr id="59402" name="20 Dikdörtgen"/>
          <p:cNvSpPr>
            <a:spLocks noChangeArrowheads="1"/>
          </p:cNvSpPr>
          <p:nvPr/>
        </p:nvSpPr>
        <p:spPr bwMode="auto">
          <a:xfrm>
            <a:off x="434975" y="3252788"/>
            <a:ext cx="763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a:latin typeface="Arial" charset="0"/>
                <a:cs typeface="Times New Roman" pitchFamily="18" charset="0"/>
              </a:rPr>
              <a:t>H</a:t>
            </a:r>
            <a:r>
              <a:rPr lang="tr-TR" altLang="tr-TR" sz="2400" baseline="-25000">
                <a:latin typeface="Arial" charset="0"/>
                <a:cs typeface="Times New Roman" pitchFamily="18" charset="0"/>
              </a:rPr>
              <a:t>a </a:t>
            </a:r>
            <a:r>
              <a:rPr lang="tr-TR" altLang="tr-TR" sz="2400">
                <a:latin typeface="Arial" charset="0"/>
                <a:cs typeface="Times New Roman" pitchFamily="18" charset="0"/>
              </a:rPr>
              <a:t>= H</a:t>
            </a:r>
            <a:r>
              <a:rPr lang="tr-TR" altLang="tr-TR" sz="2400" baseline="-25000">
                <a:latin typeface="Arial" charset="0"/>
                <a:cs typeface="Times New Roman" pitchFamily="18" charset="0"/>
              </a:rPr>
              <a:t>m</a:t>
            </a:r>
            <a:r>
              <a:rPr lang="tr-TR" altLang="tr-TR" sz="2400">
                <a:latin typeface="Arial" charset="0"/>
                <a:cs typeface="Times New Roman" pitchFamily="18" charset="0"/>
              </a:rPr>
              <a:t> + h</a:t>
            </a:r>
            <a:r>
              <a:rPr lang="tr-TR" altLang="tr-TR" sz="2400" baseline="-25000">
                <a:latin typeface="Arial" charset="0"/>
                <a:cs typeface="Times New Roman" pitchFamily="18" charset="0"/>
              </a:rPr>
              <a:t>y</a:t>
            </a:r>
            <a:r>
              <a:rPr lang="tr-TR" altLang="tr-TR" sz="2400">
                <a:latin typeface="Arial" charset="0"/>
                <a:cs typeface="Times New Roman" pitchFamily="18" charset="0"/>
              </a:rPr>
              <a:t> = 17.02 + 1.00 = 18.02 m </a:t>
            </a:r>
            <a:r>
              <a:rPr lang="tr-TR" altLang="tr-TR" sz="2400">
                <a:latin typeface="Arial" charset="0"/>
                <a:cs typeface="Times New Roman" pitchFamily="18" charset="0"/>
                <a:sym typeface="Symbol" pitchFamily="18" charset="2"/>
              </a:rPr>
              <a:t> 18 m</a:t>
            </a:r>
            <a:endParaRPr lang="tr-TR" altLang="tr-TR" sz="2400">
              <a:latin typeface="Arial" charset="0"/>
              <a:cs typeface="Times New Roman" pitchFamily="18" charset="0"/>
            </a:endParaRPr>
          </a:p>
        </p:txBody>
      </p:sp>
      <p:sp>
        <p:nvSpPr>
          <p:cNvPr id="59403" name="25 Dikdörtgen"/>
          <p:cNvSpPr>
            <a:spLocks noChangeArrowheads="1"/>
          </p:cNvSpPr>
          <p:nvPr/>
        </p:nvSpPr>
        <p:spPr bwMode="auto">
          <a:xfrm>
            <a:off x="-171450" y="4251325"/>
            <a:ext cx="8982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sz="2400" b="1">
                <a:latin typeface="Arial" charset="0"/>
                <a:cs typeface="Times New Roman" pitchFamily="18" charset="0"/>
              </a:rPr>
              <a:t>	</a:t>
            </a:r>
            <a:r>
              <a:rPr lang="tr-TR" altLang="tr-TR" sz="2400">
                <a:latin typeface="Arial" charset="0"/>
                <a:cs typeface="Times New Roman" pitchFamily="18" charset="0"/>
              </a:rPr>
              <a:t>Diğer aşamalar bilinen biçimde yapılarak proje tamamlanır. </a:t>
            </a:r>
          </a:p>
        </p:txBody>
      </p:sp>
    </p:spTree>
    <p:extLst>
      <p:ext uri="{BB962C8B-B14F-4D97-AF65-F5344CB8AC3E}">
        <p14:creationId xmlns:p14="http://schemas.microsoft.com/office/powerpoint/2010/main" val="1790281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50"/>
            <a:ext cx="8229600" cy="5268913"/>
          </a:xfrm>
        </p:spPr>
        <p:txBody>
          <a:bodyPr rtlCol="0">
            <a:normAutofit/>
          </a:bodyPr>
          <a:lstStyle/>
          <a:p>
            <a:pPr marL="457200" indent="-457200" algn="just" eaLnBrk="0" hangingPunct="0">
              <a:spcBef>
                <a:spcPct val="0"/>
              </a:spcBef>
              <a:buFont typeface="Arial" pitchFamily="34" charset="0"/>
              <a:buNone/>
              <a:defRPr/>
            </a:pPr>
            <a:r>
              <a:rPr lang="tr-TR" sz="2000" dirty="0" smtClean="0">
                <a:solidFill>
                  <a:srgbClr val="FF0000"/>
                </a:solidFill>
                <a:ea typeface="Times New Roman" pitchFamily="18" charset="0"/>
                <a:cs typeface="Arial" pitchFamily="34" charset="0"/>
              </a:rPr>
              <a:t>TASARIM</a:t>
            </a:r>
          </a:p>
          <a:p>
            <a:pPr marL="457200" indent="-457200" algn="just" eaLnBrk="0" hangingPunct="0">
              <a:spcBef>
                <a:spcPct val="0"/>
              </a:spcBef>
              <a:buFont typeface="Arial" pitchFamily="34" charset="0"/>
              <a:buNone/>
              <a:defRPr/>
            </a:pPr>
            <a:r>
              <a:rPr lang="tr-TR" sz="2000" dirty="0" smtClean="0">
                <a:solidFill>
                  <a:srgbClr val="FF0000"/>
                </a:solidFill>
                <a:ea typeface="Times New Roman" pitchFamily="18" charset="0"/>
                <a:cs typeface="Arial" pitchFamily="34" charset="0"/>
              </a:rPr>
              <a:t>1. AŞAMA : Pompa yıllık çalışma süresi</a:t>
            </a:r>
          </a:p>
          <a:p>
            <a:pPr marL="457200" indent="-457200" algn="just" eaLnBrk="0" hangingPunct="0">
              <a:spcBef>
                <a:spcPct val="0"/>
              </a:spcBef>
              <a:buFont typeface="Arial" pitchFamily="34" charset="0"/>
              <a:buNone/>
              <a:defRPr/>
            </a:pPr>
            <a:endParaRPr lang="tr-TR" dirty="0" smtClean="0">
              <a:ea typeface="Times New Roman" pitchFamily="18" charset="0"/>
              <a:cs typeface="Arial" pitchFamily="34" charset="0"/>
            </a:endParaRPr>
          </a:p>
          <a:p>
            <a:pPr fontAlgn="auto">
              <a:spcAft>
                <a:spcPts val="0"/>
              </a:spcAft>
              <a:buFont typeface="Arial" pitchFamily="34" charset="0"/>
              <a:buNone/>
              <a:defRPr/>
            </a:pPr>
            <a:endParaRPr lang="tr-TR" dirty="0"/>
          </a:p>
        </p:txBody>
      </p:sp>
      <p:graphicFrame>
        <p:nvGraphicFramePr>
          <p:cNvPr id="9218" name="Object 87"/>
          <p:cNvGraphicFramePr>
            <a:graphicFrameLocks noChangeAspect="1"/>
          </p:cNvGraphicFramePr>
          <p:nvPr/>
        </p:nvGraphicFramePr>
        <p:xfrm>
          <a:off x="785813" y="1571625"/>
          <a:ext cx="1428750" cy="874713"/>
        </p:xfrm>
        <a:graphic>
          <a:graphicData uri="http://schemas.openxmlformats.org/presentationml/2006/ole">
            <mc:AlternateContent xmlns:mc="http://schemas.openxmlformats.org/markup-compatibility/2006">
              <mc:Choice xmlns:v="urn:schemas-microsoft-com:vml" Requires="v">
                <p:oleObj spid="_x0000_s18434" name="Denklem" r:id="rId3" imgW="646058" imgH="446480" progId="">
                  <p:embed/>
                </p:oleObj>
              </mc:Choice>
              <mc:Fallback>
                <p:oleObj name="Denklem" r:id="rId3" imgW="646058" imgH="446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571625"/>
                        <a:ext cx="142875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778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7782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2780928"/>
            <a:ext cx="3260861" cy="702940"/>
          </a:xfrm>
          <a:prstGeom prst="rect">
            <a:avLst/>
          </a:prstGeom>
          <a:noFill/>
        </p:spPr>
      </p:pic>
    </p:spTree>
    <p:extLst>
      <p:ext uri="{BB962C8B-B14F-4D97-AF65-F5344CB8AC3E}">
        <p14:creationId xmlns:p14="http://schemas.microsoft.com/office/powerpoint/2010/main" val="3353935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4 Dikdörtgen"/>
          <p:cNvSpPr>
            <a:spLocks noChangeArrowheads="1"/>
          </p:cNvSpPr>
          <p:nvPr/>
        </p:nvSpPr>
        <p:spPr bwMode="auto">
          <a:xfrm>
            <a:off x="467544" y="2564904"/>
            <a:ext cx="7704856" cy="1015663"/>
          </a:xfrm>
          <a:prstGeom prst="rect">
            <a:avLst/>
          </a:prstGeom>
          <a:noFill/>
          <a:ln w="9525">
            <a:noFill/>
            <a:miter lim="800000"/>
            <a:headEnd/>
            <a:tailEnd/>
          </a:ln>
        </p:spPr>
        <p:txBody>
          <a:bodyPr wrap="square">
            <a:spAutoFit/>
          </a:bodyPr>
          <a:lstStyle/>
          <a:p>
            <a:pPr>
              <a:buClr>
                <a:schemeClr val="tx1"/>
              </a:buClr>
              <a:buFont typeface="Wingdings" pitchFamily="2" charset="2"/>
              <a:buChar char="Ø"/>
            </a:pPr>
            <a:r>
              <a:rPr lang="tr-TR" sz="2000" dirty="0" smtClean="0">
                <a:latin typeface="Calibri" pitchFamily="34" charset="0"/>
              </a:rPr>
              <a:t>Kritik </a:t>
            </a:r>
            <a:r>
              <a:rPr lang="tr-TR" sz="2000" dirty="0">
                <a:latin typeface="Calibri" pitchFamily="34" charset="0"/>
              </a:rPr>
              <a:t>hat genellikle en uzak ve en yüksekteki hattı pompaya bağlayan hattır. Bu projede PC hattı kritik hat olarak alınmıştır.</a:t>
            </a:r>
          </a:p>
          <a:p>
            <a:pPr>
              <a:buClr>
                <a:schemeClr val="accent2"/>
              </a:buClr>
            </a:pPr>
            <a:r>
              <a:rPr lang="tr-TR" sz="2000" dirty="0">
                <a:latin typeface="Calibri" pitchFamily="34" charset="0"/>
              </a:rPr>
              <a:t>   </a:t>
            </a:r>
            <a:r>
              <a:rPr lang="tr-TR" sz="2000" dirty="0" err="1" smtClean="0">
                <a:latin typeface="Calibri" pitchFamily="34" charset="0"/>
              </a:rPr>
              <a:t>hg</a:t>
            </a:r>
            <a:r>
              <a:rPr lang="tr-TR" sz="2000" dirty="0" smtClean="0">
                <a:latin typeface="Calibri" pitchFamily="34" charset="0"/>
              </a:rPr>
              <a:t>=100,2-98,8=1,40m  </a:t>
            </a:r>
            <a:r>
              <a:rPr lang="tr-TR" sz="2000" dirty="0">
                <a:latin typeface="Calibri" pitchFamily="34" charset="0"/>
              </a:rPr>
              <a:t>(bayır </a:t>
            </a:r>
            <a:r>
              <a:rPr lang="tr-TR" sz="2000" dirty="0" smtClean="0">
                <a:latin typeface="Calibri" pitchFamily="34" charset="0"/>
              </a:rPr>
              <a:t>yukarı)</a:t>
            </a:r>
            <a:endParaRPr lang="tr-TR" sz="2000" dirty="0">
              <a:latin typeface="Calibri" pitchFamily="34" charset="0"/>
            </a:endParaRPr>
          </a:p>
        </p:txBody>
      </p:sp>
      <p:graphicFrame>
        <p:nvGraphicFramePr>
          <p:cNvPr id="10242" name="Object 48"/>
          <p:cNvGraphicFramePr>
            <a:graphicFrameLocks noGrp="1" noChangeAspect="1"/>
          </p:cNvGraphicFramePr>
          <p:nvPr>
            <p:ph idx="1"/>
          </p:nvPr>
        </p:nvGraphicFramePr>
        <p:xfrm>
          <a:off x="971600" y="1484784"/>
          <a:ext cx="2786063" cy="369887"/>
        </p:xfrm>
        <a:graphic>
          <a:graphicData uri="http://schemas.openxmlformats.org/presentationml/2006/ole">
            <mc:AlternateContent xmlns:mc="http://schemas.openxmlformats.org/markup-compatibility/2006">
              <mc:Choice xmlns:v="urn:schemas-microsoft-com:vml" Requires="v">
                <p:oleObj spid="_x0000_s19458" name="Denklem" r:id="rId4" imgW="1816100" imgH="241300" progId="">
                  <p:embed/>
                </p:oleObj>
              </mc:Choice>
              <mc:Fallback>
                <p:oleObj name="Denklem" r:id="rId4" imgW="1816100" imgH="24130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484784"/>
                        <a:ext cx="2786063"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Dikdörtgen"/>
          <p:cNvSpPr/>
          <p:nvPr/>
        </p:nvSpPr>
        <p:spPr>
          <a:xfrm>
            <a:off x="611560" y="404664"/>
            <a:ext cx="7092280" cy="923330"/>
          </a:xfrm>
          <a:prstGeom prst="rect">
            <a:avLst/>
          </a:prstGeom>
        </p:spPr>
        <p:txBody>
          <a:bodyPr wrap="square">
            <a:spAutoFit/>
          </a:bodyPr>
          <a:lstStyle/>
          <a:p>
            <a:pPr marL="457200" indent="-457200" algn="just" eaLnBrk="0" hangingPunct="0">
              <a:spcBef>
                <a:spcPct val="0"/>
              </a:spcBef>
              <a:buFont typeface="Arial" pitchFamily="34" charset="0"/>
              <a:buNone/>
              <a:defRPr/>
            </a:pPr>
            <a:r>
              <a:rPr lang="tr-TR" dirty="0" smtClean="0">
                <a:solidFill>
                  <a:srgbClr val="FF0000"/>
                </a:solidFill>
                <a:ea typeface="Times New Roman" pitchFamily="18" charset="0"/>
                <a:cs typeface="Arial" pitchFamily="34" charset="0"/>
              </a:rPr>
              <a:t>2. AŞAMA : Pompa biriminin fren gücü-saat </a:t>
            </a:r>
            <a:r>
              <a:rPr lang="tr-TR" dirty="0" err="1" smtClean="0">
                <a:solidFill>
                  <a:srgbClr val="FF0000"/>
                </a:solidFill>
                <a:ea typeface="Times New Roman" pitchFamily="18" charset="0"/>
                <a:cs typeface="Arial" pitchFamily="34" charset="0"/>
              </a:rPr>
              <a:t>fBG</a:t>
            </a:r>
            <a:r>
              <a:rPr lang="tr-TR" dirty="0" smtClean="0">
                <a:solidFill>
                  <a:srgbClr val="FF0000"/>
                </a:solidFill>
                <a:ea typeface="Times New Roman" pitchFamily="18" charset="0"/>
                <a:cs typeface="Arial" pitchFamily="34" charset="0"/>
              </a:rPr>
              <a:t>-h başına maliyeti</a:t>
            </a:r>
          </a:p>
          <a:p>
            <a:pPr marL="457200" indent="-457200" algn="just" eaLnBrk="0" hangingPunct="0">
              <a:spcBef>
                <a:spcPct val="0"/>
              </a:spcBef>
              <a:buFont typeface="Arial" pitchFamily="34" charset="0"/>
              <a:buNone/>
              <a:defRPr/>
            </a:pPr>
            <a:endParaRPr lang="tr-TR" b="1" dirty="0" smtClean="0">
              <a:ea typeface="Times New Roman" pitchFamily="18" charset="0"/>
              <a:cs typeface="Arial" pitchFamily="34" charset="0"/>
            </a:endParaRPr>
          </a:p>
          <a:p>
            <a:pPr marL="457200" indent="-457200" algn="just" eaLnBrk="0" hangingPunct="0">
              <a:spcBef>
                <a:spcPct val="0"/>
              </a:spcBef>
              <a:buFont typeface="Arial" pitchFamily="34" charset="0"/>
              <a:buNone/>
              <a:defRPr/>
            </a:pPr>
            <a:r>
              <a:rPr lang="tr-TR" b="1" dirty="0" smtClean="0">
                <a:ea typeface="Times New Roman" pitchFamily="18" charset="0"/>
                <a:cs typeface="Arial" pitchFamily="34" charset="0"/>
              </a:rPr>
              <a:t>a)</a:t>
            </a:r>
            <a:r>
              <a:rPr lang="tr-TR" b="1" dirty="0" err="1" smtClean="0">
                <a:ea typeface="Times New Roman" pitchFamily="18" charset="0"/>
                <a:cs typeface="Arial" pitchFamily="34" charset="0"/>
              </a:rPr>
              <a:t>Manometrik</a:t>
            </a:r>
            <a:r>
              <a:rPr lang="tr-TR" b="1" dirty="0" smtClean="0">
                <a:ea typeface="Times New Roman" pitchFamily="18" charset="0"/>
                <a:cs typeface="Arial" pitchFamily="34" charset="0"/>
              </a:rPr>
              <a:t> yükseklik:</a:t>
            </a:r>
          </a:p>
        </p:txBody>
      </p:sp>
      <p:sp>
        <p:nvSpPr>
          <p:cNvPr id="6" name="5 Dikdörtgen"/>
          <p:cNvSpPr/>
          <p:nvPr/>
        </p:nvSpPr>
        <p:spPr>
          <a:xfrm>
            <a:off x="899592" y="2060848"/>
            <a:ext cx="7092280" cy="369332"/>
          </a:xfrm>
          <a:prstGeom prst="rect">
            <a:avLst/>
          </a:prstGeom>
        </p:spPr>
        <p:txBody>
          <a:bodyPr wrap="square">
            <a:spAutoFit/>
          </a:bodyPr>
          <a:lstStyle/>
          <a:p>
            <a:pPr marL="457200" indent="-457200" algn="just" eaLnBrk="0" hangingPunct="0">
              <a:spcBef>
                <a:spcPct val="0"/>
              </a:spcBef>
              <a:buFont typeface="Arial" pitchFamily="34" charset="0"/>
              <a:buNone/>
              <a:defRPr/>
            </a:pPr>
            <a:r>
              <a:rPr lang="tr-TR" dirty="0" err="1" smtClean="0">
                <a:ea typeface="Times New Roman" pitchFamily="18" charset="0"/>
                <a:cs typeface="Arial" pitchFamily="34" charset="0"/>
              </a:rPr>
              <a:t>h</a:t>
            </a:r>
            <a:r>
              <a:rPr lang="tr-TR" sz="1600" dirty="0" err="1" smtClean="0">
                <a:ea typeface="Times New Roman" pitchFamily="18" charset="0"/>
                <a:cs typeface="Arial" pitchFamily="34" charset="0"/>
              </a:rPr>
              <a:t>de</a:t>
            </a:r>
            <a:r>
              <a:rPr lang="tr-TR" sz="1600" dirty="0" smtClean="0">
                <a:ea typeface="Times New Roman" pitchFamily="18" charset="0"/>
                <a:cs typeface="Arial" pitchFamily="34" charset="0"/>
              </a:rPr>
              <a:t> =80  (dinamik emme yüksekliği+emme hattındaki kayıplar) </a:t>
            </a:r>
            <a:endParaRPr lang="tr-TR" sz="1600" b="1" dirty="0" smtClean="0">
              <a:ea typeface="Times New Roman" pitchFamily="18" charset="0"/>
              <a:cs typeface="Arial" pitchFamily="34" charset="0"/>
            </a:endParaRPr>
          </a:p>
        </p:txBody>
      </p:sp>
      <p:sp>
        <p:nvSpPr>
          <p:cNvPr id="7" name="6 Dikdörtgen"/>
          <p:cNvSpPr/>
          <p:nvPr/>
        </p:nvSpPr>
        <p:spPr>
          <a:xfrm>
            <a:off x="395536" y="3933056"/>
            <a:ext cx="7776864" cy="2308324"/>
          </a:xfrm>
          <a:prstGeom prst="rect">
            <a:avLst/>
          </a:prstGeom>
        </p:spPr>
        <p:txBody>
          <a:bodyPr wrap="square">
            <a:spAutoFit/>
          </a:bodyPr>
          <a:lstStyle/>
          <a:p>
            <a:pPr algn="just">
              <a:buFont typeface="Wingdings" pitchFamily="2" charset="2"/>
              <a:buChar char="Ø"/>
            </a:pPr>
            <a:r>
              <a:rPr lang="tr-TR" dirty="0" smtClean="0"/>
              <a:t> Bu aşamada boru çapları bilinmediği için yük kayıpları hesaplanamaz. Bu nedenle ana boru yük kayıpları </a:t>
            </a:r>
            <a:r>
              <a:rPr lang="tr-TR" dirty="0" err="1" smtClean="0"/>
              <a:t>h</a:t>
            </a:r>
            <a:r>
              <a:rPr lang="tr-TR" sz="1200" dirty="0" err="1" smtClean="0"/>
              <a:t>f</a:t>
            </a:r>
            <a:r>
              <a:rPr lang="tr-TR" dirty="0" smtClean="0"/>
              <a:t>= 1.5 m / 100m, kontrol birimi yük kayıpları ise </a:t>
            </a:r>
            <a:r>
              <a:rPr lang="tr-TR" dirty="0" err="1" smtClean="0"/>
              <a:t>h</a:t>
            </a:r>
            <a:r>
              <a:rPr lang="tr-TR" sz="1200" dirty="0" err="1" smtClean="0"/>
              <a:t>fkb</a:t>
            </a:r>
            <a:r>
              <a:rPr lang="tr-TR" dirty="0" smtClean="0"/>
              <a:t>= 5.00 m biçiminde tahmin edilir. Tahminde yapılacak hata sonucu önemli düzeyde etkilemez.</a:t>
            </a:r>
          </a:p>
          <a:p>
            <a:pPr>
              <a:buFont typeface="Arial" charset="0"/>
              <a:buNone/>
            </a:pPr>
            <a:r>
              <a:rPr lang="tr-TR" dirty="0" smtClean="0"/>
              <a:t>    </a:t>
            </a:r>
          </a:p>
          <a:p>
            <a:pPr>
              <a:buFont typeface="Arial" charset="0"/>
              <a:buNone/>
            </a:pPr>
            <a:r>
              <a:rPr lang="tr-TR" dirty="0" smtClean="0"/>
              <a:t>      </a:t>
            </a:r>
            <a:r>
              <a:rPr lang="tr-TR" dirty="0" err="1" smtClean="0"/>
              <a:t>hf</a:t>
            </a:r>
            <a:r>
              <a:rPr lang="tr-TR" dirty="0" smtClean="0"/>
              <a:t>=(1.5 / 100)x 395 =5,92 m.  (tahmin)</a:t>
            </a:r>
          </a:p>
          <a:p>
            <a:pPr>
              <a:buFont typeface="Arial" charset="0"/>
              <a:buNone/>
            </a:pPr>
            <a:r>
              <a:rPr lang="tr-TR" dirty="0" smtClean="0"/>
              <a:t>      Ha= 18.00m.</a:t>
            </a:r>
          </a:p>
          <a:p>
            <a:pPr>
              <a:buFont typeface="Arial" charset="0"/>
              <a:buNone/>
            </a:pPr>
            <a:r>
              <a:rPr lang="tr-TR" dirty="0" smtClean="0"/>
              <a:t>      Hm = 80 +1,40 + 5,92 + 5 + 18 = 110,32m = 110 m</a:t>
            </a:r>
          </a:p>
        </p:txBody>
      </p:sp>
    </p:spTree>
    <p:extLst>
      <p:ext uri="{BB962C8B-B14F-4D97-AF65-F5344CB8AC3E}">
        <p14:creationId xmlns:p14="http://schemas.microsoft.com/office/powerpoint/2010/main" val="1686035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İçerik Yer Tutucusu"/>
          <p:cNvSpPr>
            <a:spLocks noGrp="1"/>
          </p:cNvSpPr>
          <p:nvPr>
            <p:ph idx="1"/>
          </p:nvPr>
        </p:nvSpPr>
        <p:spPr>
          <a:xfrm>
            <a:off x="457200" y="642938"/>
            <a:ext cx="8229600" cy="5483225"/>
          </a:xfrm>
        </p:spPr>
        <p:txBody>
          <a:bodyPr/>
          <a:lstStyle/>
          <a:p>
            <a:pPr>
              <a:buFont typeface="Arial" charset="0"/>
              <a:buNone/>
            </a:pPr>
            <a:r>
              <a:rPr lang="tr-TR" sz="2000" dirty="0" smtClean="0"/>
              <a:t>b)  Pompa biriminin fren gücü(pompa gücü):</a:t>
            </a:r>
          </a:p>
          <a:p>
            <a:pPr>
              <a:buFont typeface="Arial" charset="0"/>
              <a:buNone/>
            </a:pPr>
            <a:endParaRPr lang="tr-TR" sz="2000" dirty="0" smtClean="0"/>
          </a:p>
        </p:txBody>
      </p:sp>
      <p:sp>
        <p:nvSpPr>
          <p:cNvPr id="11268" name="4 Dikdörtgen"/>
          <p:cNvSpPr>
            <a:spLocks noChangeArrowheads="1"/>
          </p:cNvSpPr>
          <p:nvPr/>
        </p:nvSpPr>
        <p:spPr bwMode="auto">
          <a:xfrm>
            <a:off x="500063" y="2143125"/>
            <a:ext cx="8143875" cy="708025"/>
          </a:xfrm>
          <a:prstGeom prst="rect">
            <a:avLst/>
          </a:prstGeom>
          <a:noFill/>
          <a:ln w="9525">
            <a:noFill/>
            <a:miter lim="800000"/>
            <a:headEnd/>
            <a:tailEnd/>
          </a:ln>
        </p:spPr>
        <p:txBody>
          <a:bodyPr>
            <a:spAutoFit/>
          </a:bodyPr>
          <a:lstStyle/>
          <a:p>
            <a:r>
              <a:rPr lang="tr-TR" sz="2000" dirty="0">
                <a:latin typeface="Calibri" pitchFamily="34" charset="0"/>
              </a:rPr>
              <a:t>Tasarım aşamasında elektrik motorlu pompalarda </a:t>
            </a:r>
            <a:r>
              <a:rPr lang="tr-TR" sz="2000" dirty="0" err="1">
                <a:latin typeface="Calibri" pitchFamily="34" charset="0"/>
              </a:rPr>
              <a:t>n</a:t>
            </a:r>
            <a:r>
              <a:rPr lang="tr-TR" sz="1600" dirty="0" err="1">
                <a:latin typeface="Calibri" pitchFamily="34" charset="0"/>
              </a:rPr>
              <a:t>p</a:t>
            </a:r>
            <a:r>
              <a:rPr lang="tr-TR" sz="2000" dirty="0">
                <a:latin typeface="Calibri" pitchFamily="34" charset="0"/>
              </a:rPr>
              <a:t>=%80, </a:t>
            </a:r>
            <a:r>
              <a:rPr lang="tr-TR" sz="2000" dirty="0" err="1">
                <a:latin typeface="Calibri" pitchFamily="34" charset="0"/>
              </a:rPr>
              <a:t>diesel</a:t>
            </a:r>
            <a:r>
              <a:rPr lang="tr-TR" sz="2000" dirty="0">
                <a:latin typeface="Calibri" pitchFamily="34" charset="0"/>
              </a:rPr>
              <a:t> motorlu pompalarda </a:t>
            </a:r>
            <a:r>
              <a:rPr lang="el-GR" sz="2000" dirty="0" smtClean="0">
                <a:latin typeface="Calibri"/>
                <a:cs typeface="Calibri"/>
              </a:rPr>
              <a:t>η</a:t>
            </a:r>
            <a:r>
              <a:rPr lang="tr-TR" sz="1600" dirty="0" smtClean="0">
                <a:latin typeface="Calibri" pitchFamily="34" charset="0"/>
              </a:rPr>
              <a:t>p</a:t>
            </a:r>
            <a:r>
              <a:rPr lang="tr-TR" sz="2000" dirty="0">
                <a:latin typeface="Calibri" pitchFamily="34" charset="0"/>
              </a:rPr>
              <a:t>=%70 alınır.</a:t>
            </a:r>
          </a:p>
        </p:txBody>
      </p:sp>
      <p:sp>
        <p:nvSpPr>
          <p:cNvPr id="11269" name="5 Dikdörtgen"/>
          <p:cNvSpPr>
            <a:spLocks noChangeArrowheads="1"/>
          </p:cNvSpPr>
          <p:nvPr/>
        </p:nvSpPr>
        <p:spPr bwMode="auto">
          <a:xfrm>
            <a:off x="611188" y="3244850"/>
            <a:ext cx="4714875" cy="400050"/>
          </a:xfrm>
          <a:prstGeom prst="rect">
            <a:avLst/>
          </a:prstGeom>
          <a:noFill/>
          <a:ln w="9525">
            <a:noFill/>
            <a:miter lim="800000"/>
            <a:headEnd/>
            <a:tailEnd/>
          </a:ln>
        </p:spPr>
        <p:txBody>
          <a:bodyPr wrap="none">
            <a:spAutoFit/>
          </a:bodyPr>
          <a:lstStyle/>
          <a:p>
            <a:r>
              <a:rPr lang="tr-TR" sz="2000">
                <a:latin typeface="Calibri" pitchFamily="34" charset="0"/>
              </a:rPr>
              <a:t>Pompanın çıkışındaki güç hidrolik BG(hBG)=</a:t>
            </a:r>
          </a:p>
        </p:txBody>
      </p:sp>
      <p:pic>
        <p:nvPicPr>
          <p:cNvPr id="11270" name="Picture 4"/>
          <p:cNvPicPr>
            <a:picLocks noChangeAspect="1" noChangeArrowheads="1"/>
          </p:cNvPicPr>
          <p:nvPr/>
        </p:nvPicPr>
        <p:blipFill>
          <a:blip r:embed="rId2" cstate="print"/>
          <a:srcRect l="40831" r="36897"/>
          <a:stretch>
            <a:fillRect/>
          </a:stretch>
        </p:blipFill>
        <p:spPr bwMode="auto">
          <a:xfrm>
            <a:off x="5214938" y="3076575"/>
            <a:ext cx="1285875" cy="884238"/>
          </a:xfrm>
          <a:prstGeom prst="rect">
            <a:avLst/>
          </a:prstGeom>
          <a:noFill/>
          <a:ln w="9525">
            <a:noFill/>
            <a:miter lim="800000"/>
            <a:headEnd/>
            <a:tailEnd/>
          </a:ln>
        </p:spPr>
      </p:pic>
      <p:sp>
        <p:nvSpPr>
          <p:cNvPr id="11271" name="7 Dikdörtgen"/>
          <p:cNvSpPr>
            <a:spLocks noChangeArrowheads="1"/>
          </p:cNvSpPr>
          <p:nvPr/>
        </p:nvSpPr>
        <p:spPr bwMode="auto">
          <a:xfrm>
            <a:off x="500063" y="4000500"/>
            <a:ext cx="8215312" cy="461963"/>
          </a:xfrm>
          <a:prstGeom prst="rect">
            <a:avLst/>
          </a:prstGeom>
          <a:noFill/>
          <a:ln w="9525">
            <a:noFill/>
            <a:miter lim="800000"/>
            <a:headEnd/>
            <a:tailEnd/>
          </a:ln>
        </p:spPr>
        <p:txBody>
          <a:bodyPr>
            <a:spAutoFit/>
          </a:bodyPr>
          <a:lstStyle/>
          <a:p>
            <a:r>
              <a:rPr lang="tr-TR" sz="2000">
                <a:latin typeface="Calibri" pitchFamily="34" charset="0"/>
              </a:rPr>
              <a:t>Pompa merkezindeki fanda geliştirmesi gereken güç(fBG)</a:t>
            </a:r>
            <a:r>
              <a:rPr lang="tr-TR" sz="2400">
                <a:latin typeface="Calibri" pitchFamily="34" charset="0"/>
              </a:rPr>
              <a:t>=</a:t>
            </a:r>
          </a:p>
        </p:txBody>
      </p:sp>
      <p:pic>
        <p:nvPicPr>
          <p:cNvPr id="11272" name="Picture 3"/>
          <p:cNvPicPr>
            <a:picLocks noChangeAspect="1" noChangeArrowheads="1"/>
          </p:cNvPicPr>
          <p:nvPr/>
        </p:nvPicPr>
        <p:blipFill>
          <a:blip r:embed="rId3" cstate="print"/>
          <a:srcRect l="11163" r="76433"/>
          <a:stretch>
            <a:fillRect/>
          </a:stretch>
        </p:blipFill>
        <p:spPr bwMode="auto">
          <a:xfrm>
            <a:off x="6594475" y="3979863"/>
            <a:ext cx="714375" cy="744537"/>
          </a:xfrm>
          <a:prstGeom prst="rect">
            <a:avLst/>
          </a:prstGeom>
          <a:noFill/>
          <a:ln w="9525">
            <a:noFill/>
            <a:miter lim="800000"/>
            <a:headEnd/>
            <a:tailEnd/>
          </a:ln>
        </p:spPr>
      </p:pic>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8396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584" y="1196752"/>
            <a:ext cx="4040597" cy="568449"/>
          </a:xfrm>
          <a:prstGeom prst="rect">
            <a:avLst/>
          </a:prstGeom>
          <a:noFill/>
        </p:spPr>
      </p:pic>
    </p:spTree>
    <p:extLst>
      <p:ext uri="{BB962C8B-B14F-4D97-AF65-F5344CB8AC3E}">
        <p14:creationId xmlns:p14="http://schemas.microsoft.com/office/powerpoint/2010/main" val="368456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4 Dikdörtgen"/>
          <p:cNvSpPr>
            <a:spLocks noChangeArrowheads="1"/>
          </p:cNvSpPr>
          <p:nvPr/>
        </p:nvSpPr>
        <p:spPr bwMode="auto">
          <a:xfrm>
            <a:off x="395536" y="476672"/>
            <a:ext cx="8001000" cy="2923877"/>
          </a:xfrm>
          <a:prstGeom prst="rect">
            <a:avLst/>
          </a:prstGeom>
          <a:noFill/>
          <a:ln w="9525">
            <a:noFill/>
            <a:miter lim="800000"/>
            <a:headEnd/>
            <a:tailEnd/>
          </a:ln>
        </p:spPr>
        <p:txBody>
          <a:bodyPr wrap="square">
            <a:spAutoFit/>
          </a:bodyPr>
          <a:lstStyle/>
          <a:p>
            <a:r>
              <a:rPr lang="tr-TR" sz="2000" dirty="0">
                <a:latin typeface="Calibri" pitchFamily="34" charset="0"/>
              </a:rPr>
              <a:t>c) Pompa </a:t>
            </a:r>
            <a:r>
              <a:rPr lang="tr-TR" sz="2000" dirty="0" smtClean="0">
                <a:latin typeface="Calibri" pitchFamily="34" charset="0"/>
              </a:rPr>
              <a:t>biriminin </a:t>
            </a:r>
            <a:r>
              <a:rPr lang="tr-TR" sz="2000" dirty="0">
                <a:latin typeface="Calibri" pitchFamily="34" charset="0"/>
              </a:rPr>
              <a:t>tesis masrafları:</a:t>
            </a:r>
          </a:p>
          <a:p>
            <a:r>
              <a:rPr lang="tr-TR" sz="2000" dirty="0" smtClean="0">
                <a:latin typeface="Calibri" pitchFamily="34" charset="0"/>
              </a:rPr>
              <a:t>Hm=110m</a:t>
            </a:r>
            <a:r>
              <a:rPr lang="tr-TR" sz="2000" dirty="0">
                <a:latin typeface="Calibri" pitchFamily="34" charset="0"/>
              </a:rPr>
              <a:t>.   </a:t>
            </a:r>
            <a:r>
              <a:rPr lang="tr-TR" sz="2000" dirty="0" smtClean="0">
                <a:latin typeface="Calibri" pitchFamily="34" charset="0"/>
              </a:rPr>
              <a:t>Q=2,89 L/s  </a:t>
            </a:r>
            <a:r>
              <a:rPr lang="tr-TR" sz="2000" dirty="0">
                <a:latin typeface="Calibri" pitchFamily="34" charset="0"/>
              </a:rPr>
              <a:t>özelliklerindeki </a:t>
            </a:r>
            <a:r>
              <a:rPr lang="tr-TR" sz="2000" dirty="0" smtClean="0">
                <a:latin typeface="Calibri" pitchFamily="34" charset="0"/>
              </a:rPr>
              <a:t>dalgıç tipi pompanın satın alınması, yerine taşınması, kurulması, kontrol panosu vs. işleri kapsayan proje keşif bedeli bulunur.  Bu amaçla piyasa araştırması yapılır ya da birim fiyatlardan yararlanılır.  Bu işlem yapılmış ve</a:t>
            </a:r>
          </a:p>
          <a:p>
            <a:r>
              <a:rPr lang="tr-TR" sz="2000" dirty="0" smtClean="0">
                <a:latin typeface="Calibri" pitchFamily="34" charset="0"/>
              </a:rPr>
              <a:t>Bu </a:t>
            </a:r>
            <a:r>
              <a:rPr lang="tr-TR" sz="2000" dirty="0">
                <a:latin typeface="Calibri" pitchFamily="34" charset="0"/>
              </a:rPr>
              <a:t>proje için pompa biriminin tesis masrafları (</a:t>
            </a:r>
            <a:r>
              <a:rPr lang="tr-TR" sz="2000" dirty="0" err="1">
                <a:latin typeface="Calibri" pitchFamily="34" charset="0"/>
              </a:rPr>
              <a:t>Tm</a:t>
            </a:r>
            <a:r>
              <a:rPr lang="tr-TR" sz="2000" dirty="0">
                <a:latin typeface="Calibri" pitchFamily="34" charset="0"/>
              </a:rPr>
              <a:t>)</a:t>
            </a:r>
          </a:p>
          <a:p>
            <a:endParaRPr lang="tr-TR" sz="2000" dirty="0">
              <a:latin typeface="Calibri" pitchFamily="34" charset="0"/>
            </a:endParaRPr>
          </a:p>
          <a:p>
            <a:r>
              <a:rPr lang="tr-TR" sz="2000" dirty="0" err="1" smtClean="0">
                <a:latin typeface="Calibri" pitchFamily="34" charset="0"/>
              </a:rPr>
              <a:t>Tm</a:t>
            </a:r>
            <a:r>
              <a:rPr lang="tr-TR" sz="2000" dirty="0" smtClean="0">
                <a:latin typeface="Calibri" pitchFamily="34" charset="0"/>
              </a:rPr>
              <a:t>=6.400 TL </a:t>
            </a:r>
            <a:r>
              <a:rPr lang="tr-TR" sz="2000" dirty="0">
                <a:latin typeface="Calibri" pitchFamily="34" charset="0"/>
              </a:rPr>
              <a:t>alınmıştır</a:t>
            </a:r>
            <a:r>
              <a:rPr lang="tr-TR" sz="2000" dirty="0" smtClean="0">
                <a:latin typeface="Calibri" pitchFamily="34" charset="0"/>
              </a:rPr>
              <a:t>.</a:t>
            </a:r>
            <a:endParaRPr lang="tr-TR" sz="2000" dirty="0">
              <a:latin typeface="Calibri" pitchFamily="34" charset="0"/>
            </a:endParaRPr>
          </a:p>
          <a:p>
            <a:endParaRPr lang="tr-TR" sz="2400" dirty="0">
              <a:latin typeface="Calibri" pitchFamily="34" charset="0"/>
            </a:endParaRPr>
          </a:p>
        </p:txBody>
      </p:sp>
      <p:sp>
        <p:nvSpPr>
          <p:cNvPr id="12294" name="5 Dikdörtgen"/>
          <p:cNvSpPr>
            <a:spLocks noChangeArrowheads="1"/>
          </p:cNvSpPr>
          <p:nvPr/>
        </p:nvSpPr>
        <p:spPr bwMode="auto">
          <a:xfrm>
            <a:off x="467544" y="3429000"/>
            <a:ext cx="7500938" cy="400050"/>
          </a:xfrm>
          <a:prstGeom prst="rect">
            <a:avLst/>
          </a:prstGeom>
          <a:noFill/>
          <a:ln w="9525">
            <a:noFill/>
            <a:miter lim="800000"/>
            <a:headEnd/>
            <a:tailEnd/>
          </a:ln>
        </p:spPr>
        <p:txBody>
          <a:bodyPr>
            <a:spAutoFit/>
          </a:bodyPr>
          <a:lstStyle/>
          <a:p>
            <a:r>
              <a:rPr lang="tr-TR" sz="2000" dirty="0">
                <a:latin typeface="Calibri" pitchFamily="34" charset="0"/>
              </a:rPr>
              <a:t>d) Pompa biriminin fren gücü(</a:t>
            </a:r>
            <a:r>
              <a:rPr lang="tr-TR" sz="2000" dirty="0" err="1">
                <a:latin typeface="Calibri" pitchFamily="34" charset="0"/>
              </a:rPr>
              <a:t>fBG</a:t>
            </a:r>
            <a:r>
              <a:rPr lang="tr-TR" sz="2000" dirty="0">
                <a:latin typeface="Calibri" pitchFamily="34" charset="0"/>
              </a:rPr>
              <a:t>) başına tesis masrafları:</a:t>
            </a:r>
          </a:p>
        </p:txBody>
      </p:sp>
      <p:sp>
        <p:nvSpPr>
          <p:cNvPr id="80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8294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4077072"/>
            <a:ext cx="5157963" cy="655315"/>
          </a:xfrm>
          <a:prstGeom prst="rect">
            <a:avLst/>
          </a:prstGeom>
          <a:noFill/>
        </p:spPr>
      </p:pic>
    </p:spTree>
    <p:extLst>
      <p:ext uri="{BB962C8B-B14F-4D97-AF65-F5344CB8AC3E}">
        <p14:creationId xmlns:p14="http://schemas.microsoft.com/office/powerpoint/2010/main" val="3062746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İçerik Yer Tutucusu"/>
          <p:cNvSpPr>
            <a:spLocks noGrp="1"/>
          </p:cNvSpPr>
          <p:nvPr>
            <p:ph idx="1"/>
          </p:nvPr>
        </p:nvSpPr>
        <p:spPr>
          <a:xfrm>
            <a:off x="457200" y="714375"/>
            <a:ext cx="8229600" cy="5594350"/>
          </a:xfrm>
        </p:spPr>
        <p:txBody>
          <a:bodyPr/>
          <a:lstStyle/>
          <a:p>
            <a:pPr>
              <a:buFont typeface="Arial" charset="0"/>
              <a:buNone/>
            </a:pPr>
            <a:r>
              <a:rPr lang="tr-TR" sz="2000" dirty="0" smtClean="0"/>
              <a:t>e) Pompa biriminin servis ömrü</a:t>
            </a:r>
            <a:r>
              <a:rPr lang="tr-TR" sz="2000" dirty="0" smtClean="0">
                <a:sym typeface="Wingdings" pitchFamily="2" charset="2"/>
              </a:rPr>
              <a:t> (SST 2. baskı sayfa 67–çizelge 3.5, 4. baskı sayfa sayfa 69–çizelge 3.8)</a:t>
            </a:r>
            <a:endParaRPr lang="tr-TR" sz="2000" dirty="0" smtClean="0"/>
          </a:p>
          <a:p>
            <a:pPr>
              <a:buFont typeface="Arial" charset="0"/>
              <a:buNone/>
            </a:pPr>
            <a:endParaRPr lang="tr-TR" sz="2000" dirty="0" smtClean="0"/>
          </a:p>
          <a:p>
            <a:pPr>
              <a:spcAft>
                <a:spcPts val="1200"/>
              </a:spcAft>
              <a:buFont typeface="Arial" charset="0"/>
              <a:buNone/>
            </a:pPr>
            <a:r>
              <a:rPr lang="tr-TR" sz="2000" dirty="0" smtClean="0"/>
              <a:t>Elektrik motoru                   n=25yıl</a:t>
            </a:r>
          </a:p>
          <a:p>
            <a:pPr>
              <a:spcAft>
                <a:spcPts val="1200"/>
              </a:spcAft>
              <a:buFont typeface="Arial" charset="0"/>
              <a:buNone/>
            </a:pPr>
            <a:endParaRPr lang="tr-TR" sz="2000" dirty="0" smtClean="0"/>
          </a:p>
          <a:p>
            <a:pPr>
              <a:buFont typeface="Arial" charset="0"/>
              <a:buNone/>
            </a:pPr>
            <a:endParaRPr lang="tr-TR" sz="2000" dirty="0" smtClean="0"/>
          </a:p>
        </p:txBody>
      </p:sp>
      <p:cxnSp>
        <p:nvCxnSpPr>
          <p:cNvPr id="5" name="4 Düz Ok Bağlayıcısı"/>
          <p:cNvCxnSpPr/>
          <p:nvPr/>
        </p:nvCxnSpPr>
        <p:spPr>
          <a:xfrm>
            <a:off x="2214563" y="1987550"/>
            <a:ext cx="1000125"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5 Dikdörtgen"/>
          <p:cNvSpPr/>
          <p:nvPr/>
        </p:nvSpPr>
        <p:spPr>
          <a:xfrm>
            <a:off x="539750" y="2235200"/>
            <a:ext cx="7643813" cy="2554288"/>
          </a:xfrm>
          <a:prstGeom prst="rect">
            <a:avLst/>
          </a:prstGeom>
        </p:spPr>
        <p:txBody>
          <a:bodyPr>
            <a:spAutoFit/>
          </a:bodyPr>
          <a:lstStyle/>
          <a:p>
            <a:pPr fontAlgn="auto">
              <a:spcBef>
                <a:spcPts val="0"/>
              </a:spcBef>
              <a:spcAft>
                <a:spcPts val="0"/>
              </a:spcAft>
              <a:defRPr/>
            </a:pPr>
            <a:r>
              <a:rPr lang="tr-TR" sz="2000" dirty="0">
                <a:latin typeface="+mn-lt"/>
                <a:cs typeface="+mn-cs"/>
              </a:rPr>
              <a:t>f)Faiz oranı:</a:t>
            </a:r>
          </a:p>
          <a:p>
            <a:pPr fontAlgn="auto">
              <a:spcBef>
                <a:spcPts val="0"/>
              </a:spcBef>
              <a:spcAft>
                <a:spcPts val="0"/>
              </a:spcAft>
              <a:defRPr/>
            </a:pPr>
            <a:r>
              <a:rPr lang="tr-TR" sz="2000" dirty="0">
                <a:latin typeface="+mn-lt"/>
                <a:cs typeface="+mn-cs"/>
              </a:rPr>
              <a:t>Günün koşullarına uygun faiz oranı kullanılır.</a:t>
            </a:r>
          </a:p>
          <a:p>
            <a:pPr fontAlgn="auto">
              <a:spcBef>
                <a:spcPts val="0"/>
              </a:spcBef>
              <a:spcAft>
                <a:spcPts val="0"/>
              </a:spcAft>
              <a:defRPr/>
            </a:pPr>
            <a:endParaRPr lang="tr-TR" sz="2000" dirty="0">
              <a:latin typeface="+mn-lt"/>
              <a:cs typeface="+mn-cs"/>
            </a:endParaRPr>
          </a:p>
          <a:p>
            <a:pPr marL="514350" indent="-514350" fontAlgn="auto">
              <a:spcBef>
                <a:spcPts val="0"/>
              </a:spcBef>
              <a:spcAft>
                <a:spcPts val="0"/>
              </a:spcAft>
              <a:defRPr/>
            </a:pPr>
            <a:r>
              <a:rPr lang="tr-TR" sz="2000" dirty="0">
                <a:latin typeface="+mn-lt"/>
                <a:cs typeface="+mn-cs"/>
              </a:rPr>
              <a:t>-Tarımsal ürünlere uygulanan faiz oranı veya enflasyon oranında bir faiz oranı alınır.</a:t>
            </a:r>
          </a:p>
          <a:p>
            <a:pPr marL="514350" indent="-514350" fontAlgn="auto">
              <a:spcBef>
                <a:spcPts val="0"/>
              </a:spcBef>
              <a:spcAft>
                <a:spcPts val="0"/>
              </a:spcAft>
              <a:defRPr/>
            </a:pPr>
            <a:r>
              <a:rPr lang="tr-TR" sz="2000" dirty="0">
                <a:latin typeface="+mn-lt"/>
                <a:cs typeface="+mn-cs"/>
              </a:rPr>
              <a:t>Bu proje için faiz oranı %10 alındı.</a:t>
            </a:r>
          </a:p>
          <a:p>
            <a:pPr marL="514350" indent="-514350" fontAlgn="auto">
              <a:spcBef>
                <a:spcPts val="0"/>
              </a:spcBef>
              <a:spcAft>
                <a:spcPts val="0"/>
              </a:spcAft>
              <a:defRPr/>
            </a:pPr>
            <a:endParaRPr lang="tr-TR" sz="2000" dirty="0">
              <a:latin typeface="+mn-lt"/>
              <a:cs typeface="+mn-cs"/>
            </a:endParaRPr>
          </a:p>
          <a:p>
            <a:pPr marL="514350" indent="-514350" fontAlgn="auto">
              <a:spcBef>
                <a:spcPts val="0"/>
              </a:spcBef>
              <a:spcAft>
                <a:spcPts val="0"/>
              </a:spcAft>
              <a:defRPr/>
            </a:pPr>
            <a:r>
              <a:rPr lang="tr-TR" sz="2000" dirty="0">
                <a:latin typeface="+mn-lt"/>
                <a:cs typeface="+mn-cs"/>
              </a:rPr>
              <a:t>g) Amortisman faktörü:</a:t>
            </a:r>
          </a:p>
        </p:txBody>
      </p:sp>
      <p:graphicFrame>
        <p:nvGraphicFramePr>
          <p:cNvPr id="13314" name="Object 44"/>
          <p:cNvGraphicFramePr>
            <a:graphicFrameLocks noChangeAspect="1"/>
          </p:cNvGraphicFramePr>
          <p:nvPr/>
        </p:nvGraphicFramePr>
        <p:xfrm>
          <a:off x="1060450" y="4902200"/>
          <a:ext cx="4306888" cy="987425"/>
        </p:xfrm>
        <a:graphic>
          <a:graphicData uri="http://schemas.openxmlformats.org/presentationml/2006/ole">
            <mc:AlternateContent xmlns:mc="http://schemas.openxmlformats.org/markup-compatibility/2006">
              <mc:Choice xmlns:v="urn:schemas-microsoft-com:vml" Requires="v">
                <p:oleObj spid="_x0000_s20482" name="Denklem" r:id="rId3" imgW="2743200" imgH="609600" progId="">
                  <p:embed/>
                </p:oleObj>
              </mc:Choice>
              <mc:Fallback>
                <p:oleObj name="Denklem" r:id="rId3" imgW="2743200" imgH="609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4902200"/>
                        <a:ext cx="4306888"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8937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4 Dikdörtgen"/>
          <p:cNvSpPr>
            <a:spLocks noChangeArrowheads="1"/>
          </p:cNvSpPr>
          <p:nvPr/>
        </p:nvSpPr>
        <p:spPr bwMode="auto">
          <a:xfrm>
            <a:off x="571500" y="2143125"/>
            <a:ext cx="7786688" cy="400050"/>
          </a:xfrm>
          <a:prstGeom prst="rect">
            <a:avLst/>
          </a:prstGeom>
          <a:noFill/>
          <a:ln w="9525">
            <a:noFill/>
            <a:miter lim="800000"/>
            <a:headEnd/>
            <a:tailEnd/>
          </a:ln>
        </p:spPr>
        <p:txBody>
          <a:bodyPr>
            <a:spAutoFit/>
          </a:bodyPr>
          <a:lstStyle/>
          <a:p>
            <a:pPr marL="571500" indent="-571500">
              <a:buFontTx/>
              <a:buAutoNum type="romanLcParenR"/>
            </a:pPr>
            <a:r>
              <a:rPr lang="tr-TR" sz="2000">
                <a:latin typeface="Calibri" pitchFamily="34" charset="0"/>
              </a:rPr>
              <a:t>Pompa biriminin fren gücü-saat (fBG-h) başına sabit masrafları:</a:t>
            </a:r>
          </a:p>
        </p:txBody>
      </p:sp>
      <p:sp>
        <p:nvSpPr>
          <p:cNvPr id="14340" name="6 Dikdörtgen"/>
          <p:cNvSpPr>
            <a:spLocks noChangeArrowheads="1"/>
          </p:cNvSpPr>
          <p:nvPr/>
        </p:nvSpPr>
        <p:spPr bwMode="auto">
          <a:xfrm>
            <a:off x="500063" y="3571875"/>
            <a:ext cx="8001000" cy="2554288"/>
          </a:xfrm>
          <a:prstGeom prst="rect">
            <a:avLst/>
          </a:prstGeom>
          <a:noFill/>
          <a:ln w="9525">
            <a:noFill/>
            <a:miter lim="800000"/>
            <a:headEnd/>
            <a:tailEnd/>
          </a:ln>
        </p:spPr>
        <p:txBody>
          <a:bodyPr>
            <a:spAutoFit/>
          </a:bodyPr>
          <a:lstStyle/>
          <a:p>
            <a:pPr marL="571500" indent="-571500"/>
            <a:r>
              <a:rPr lang="tr-TR" sz="2000" dirty="0">
                <a:latin typeface="Calibri" pitchFamily="34" charset="0"/>
              </a:rPr>
              <a:t>j) Pompa biriminin fren gücü saat(</a:t>
            </a:r>
            <a:r>
              <a:rPr lang="tr-TR" sz="2000" dirty="0" err="1">
                <a:latin typeface="Calibri" pitchFamily="34" charset="0"/>
              </a:rPr>
              <a:t>fBG</a:t>
            </a:r>
            <a:r>
              <a:rPr lang="tr-TR" sz="2000" dirty="0">
                <a:latin typeface="Calibri" pitchFamily="34" charset="0"/>
              </a:rPr>
              <a:t>-h) başına enerji masrafı:</a:t>
            </a:r>
          </a:p>
          <a:p>
            <a:pPr marL="571500" indent="-571500"/>
            <a:r>
              <a:rPr lang="tr-TR" sz="2000" dirty="0" smtClean="0">
                <a:latin typeface="Calibri" pitchFamily="34" charset="0"/>
              </a:rPr>
              <a:t>EM-</a:t>
            </a:r>
            <a:r>
              <a:rPr lang="tr-TR" sz="2000" dirty="0" err="1" smtClean="0">
                <a:latin typeface="Calibri" pitchFamily="34" charset="0"/>
              </a:rPr>
              <a:t>fBG</a:t>
            </a:r>
            <a:r>
              <a:rPr lang="tr-TR" sz="2000" dirty="0" smtClean="0">
                <a:latin typeface="Calibri" pitchFamily="34" charset="0"/>
              </a:rPr>
              <a:t>-h=0.736.</a:t>
            </a:r>
            <a:r>
              <a:rPr lang="tr-TR" sz="2000" dirty="0" err="1" smtClean="0">
                <a:latin typeface="Calibri" pitchFamily="34" charset="0"/>
              </a:rPr>
              <a:t>Pe</a:t>
            </a:r>
            <a:r>
              <a:rPr lang="tr-TR" sz="2000" dirty="0" smtClean="0">
                <a:latin typeface="Calibri" pitchFamily="34" charset="0"/>
              </a:rPr>
              <a:t>(TL/</a:t>
            </a:r>
            <a:r>
              <a:rPr lang="tr-TR" sz="2000" dirty="0" err="1" smtClean="0">
                <a:latin typeface="Calibri" pitchFamily="34" charset="0"/>
              </a:rPr>
              <a:t>kw</a:t>
            </a:r>
            <a:r>
              <a:rPr lang="tr-TR" sz="2000" dirty="0" smtClean="0">
                <a:latin typeface="Calibri" pitchFamily="34" charset="0"/>
              </a:rPr>
              <a:t>-h</a:t>
            </a:r>
            <a:r>
              <a:rPr lang="tr-TR" sz="2000" dirty="0">
                <a:latin typeface="Calibri" pitchFamily="34" charset="0"/>
              </a:rPr>
              <a:t>)</a:t>
            </a:r>
          </a:p>
          <a:p>
            <a:pPr marL="571500" indent="-571500"/>
            <a:endParaRPr lang="tr-TR" sz="2000" dirty="0">
              <a:latin typeface="Calibri" pitchFamily="34" charset="0"/>
            </a:endParaRPr>
          </a:p>
          <a:p>
            <a:pPr marL="571500" indent="-571500"/>
            <a:r>
              <a:rPr lang="tr-TR" sz="2000" dirty="0">
                <a:latin typeface="Calibri" pitchFamily="34" charset="0"/>
              </a:rPr>
              <a:t>Elektrik enerjisi, birim fiyatı ilgili kurumdan tarım alanlarında kullanılan birim fiyat alınır.</a:t>
            </a:r>
          </a:p>
          <a:p>
            <a:pPr marL="571500" indent="-571500"/>
            <a:endParaRPr lang="tr-TR" sz="2000" dirty="0">
              <a:latin typeface="Calibri" pitchFamily="34" charset="0"/>
            </a:endParaRPr>
          </a:p>
          <a:p>
            <a:pPr marL="571500" indent="-571500"/>
            <a:r>
              <a:rPr lang="tr-TR" sz="2000" dirty="0">
                <a:latin typeface="Calibri" pitchFamily="34" charset="0"/>
              </a:rPr>
              <a:t>Projemiz için bu fiyat </a:t>
            </a:r>
            <a:r>
              <a:rPr lang="tr-TR" sz="2000" dirty="0" err="1" smtClean="0">
                <a:latin typeface="Calibri" pitchFamily="34" charset="0"/>
              </a:rPr>
              <a:t>Pe</a:t>
            </a:r>
            <a:r>
              <a:rPr lang="tr-TR" sz="2000" dirty="0" smtClean="0">
                <a:latin typeface="Calibri" pitchFamily="34" charset="0"/>
              </a:rPr>
              <a:t>=0.20 </a:t>
            </a:r>
            <a:r>
              <a:rPr lang="tr-TR" sz="2000" dirty="0">
                <a:latin typeface="Calibri" pitchFamily="34" charset="0"/>
              </a:rPr>
              <a:t>TL/</a:t>
            </a:r>
            <a:r>
              <a:rPr lang="tr-TR" sz="2000" dirty="0" err="1">
                <a:latin typeface="Calibri" pitchFamily="34" charset="0"/>
              </a:rPr>
              <a:t>kw</a:t>
            </a:r>
            <a:r>
              <a:rPr lang="tr-TR" sz="2000" dirty="0">
                <a:latin typeface="Calibri" pitchFamily="34" charset="0"/>
              </a:rPr>
              <a:t>-h</a:t>
            </a:r>
          </a:p>
          <a:p>
            <a:pPr marL="571500" indent="-571500"/>
            <a:r>
              <a:rPr lang="tr-TR" sz="2000" dirty="0" smtClean="0">
                <a:latin typeface="Calibri" pitchFamily="34" charset="0"/>
              </a:rPr>
              <a:t>EM=0.736*0.20 </a:t>
            </a:r>
            <a:r>
              <a:rPr lang="tr-TR" sz="2000" dirty="0">
                <a:latin typeface="Calibri" pitchFamily="34" charset="0"/>
              </a:rPr>
              <a:t>= </a:t>
            </a:r>
            <a:r>
              <a:rPr lang="tr-TR" sz="2000" dirty="0" smtClean="0">
                <a:latin typeface="Calibri" pitchFamily="34" charset="0"/>
              </a:rPr>
              <a:t>0.15 </a:t>
            </a:r>
            <a:r>
              <a:rPr lang="tr-TR" sz="2000" dirty="0">
                <a:latin typeface="Calibri" pitchFamily="34" charset="0"/>
              </a:rPr>
              <a:t>TL/</a:t>
            </a:r>
            <a:r>
              <a:rPr lang="tr-TR" sz="2000" dirty="0" err="1">
                <a:latin typeface="Calibri" pitchFamily="34" charset="0"/>
              </a:rPr>
              <a:t>fBG</a:t>
            </a:r>
            <a:r>
              <a:rPr lang="tr-TR" sz="2000" dirty="0">
                <a:latin typeface="Calibri" pitchFamily="34" charset="0"/>
              </a:rPr>
              <a:t>-h(elektrik motorları için)</a:t>
            </a:r>
          </a:p>
        </p:txBody>
      </p:sp>
      <p:sp>
        <p:nvSpPr>
          <p:cNvPr id="14341" name="7 Dikdörtgen"/>
          <p:cNvSpPr>
            <a:spLocks noChangeArrowheads="1"/>
          </p:cNvSpPr>
          <p:nvPr/>
        </p:nvSpPr>
        <p:spPr bwMode="auto">
          <a:xfrm>
            <a:off x="857250" y="1357313"/>
            <a:ext cx="6143625" cy="369332"/>
          </a:xfrm>
          <a:prstGeom prst="rect">
            <a:avLst/>
          </a:prstGeom>
          <a:noFill/>
          <a:ln w="9525">
            <a:noFill/>
            <a:miter lim="800000"/>
            <a:headEnd/>
            <a:tailEnd/>
          </a:ln>
        </p:spPr>
        <p:txBody>
          <a:bodyPr>
            <a:spAutoFit/>
          </a:bodyPr>
          <a:lstStyle/>
          <a:p>
            <a:r>
              <a:rPr lang="tr-TR" i="1" dirty="0" err="1" smtClean="0">
                <a:latin typeface="Calibri" pitchFamily="34" charset="0"/>
              </a:rPr>
              <a:t>SM</a:t>
            </a:r>
            <a:r>
              <a:rPr lang="tr-TR" i="1" baseline="-25000" dirty="0" err="1" smtClean="0">
                <a:latin typeface="Calibri" pitchFamily="34" charset="0"/>
              </a:rPr>
              <a:t>fBG</a:t>
            </a:r>
            <a:r>
              <a:rPr lang="tr-TR" i="1" baseline="-25000" dirty="0" smtClean="0">
                <a:latin typeface="Calibri" pitchFamily="34" charset="0"/>
              </a:rPr>
              <a:t>-yıl</a:t>
            </a:r>
            <a:r>
              <a:rPr lang="tr-TR" i="1" dirty="0" smtClean="0">
                <a:latin typeface="Calibri" pitchFamily="34" charset="0"/>
              </a:rPr>
              <a:t> </a:t>
            </a:r>
            <a:r>
              <a:rPr lang="tr-TR" i="1" dirty="0">
                <a:latin typeface="Calibri" pitchFamily="34" charset="0"/>
              </a:rPr>
              <a:t>=  AF </a:t>
            </a:r>
            <a:r>
              <a:rPr lang="tr-TR" i="1" dirty="0" smtClean="0">
                <a:latin typeface="Calibri" pitchFamily="34" charset="0"/>
              </a:rPr>
              <a:t>x </a:t>
            </a:r>
            <a:r>
              <a:rPr lang="tr-TR" i="1" dirty="0" err="1">
                <a:latin typeface="Calibri" pitchFamily="34" charset="0"/>
              </a:rPr>
              <a:t>TM</a:t>
            </a:r>
            <a:r>
              <a:rPr lang="tr-TR" i="1" baseline="-25000" dirty="0" err="1">
                <a:latin typeface="Calibri" pitchFamily="34" charset="0"/>
              </a:rPr>
              <a:t>fBG</a:t>
            </a:r>
            <a:r>
              <a:rPr lang="tr-TR" i="1" dirty="0">
                <a:latin typeface="Calibri" pitchFamily="34" charset="0"/>
              </a:rPr>
              <a:t> = </a:t>
            </a:r>
            <a:r>
              <a:rPr lang="tr-TR" dirty="0">
                <a:latin typeface="Calibri" pitchFamily="34" charset="0"/>
              </a:rPr>
              <a:t>0.11017 </a:t>
            </a:r>
            <a:r>
              <a:rPr lang="tr-TR" dirty="0" smtClean="0">
                <a:latin typeface="Calibri" pitchFamily="34" charset="0"/>
              </a:rPr>
              <a:t>x 1207,5= 133,03 </a:t>
            </a:r>
            <a:r>
              <a:rPr lang="tr-TR" dirty="0">
                <a:latin typeface="Calibri" pitchFamily="34" charset="0"/>
              </a:rPr>
              <a:t>TL/</a:t>
            </a:r>
            <a:r>
              <a:rPr lang="tr-TR" dirty="0" err="1">
                <a:latin typeface="Calibri" pitchFamily="34" charset="0"/>
              </a:rPr>
              <a:t>fBG</a:t>
            </a:r>
            <a:r>
              <a:rPr lang="tr-TR" dirty="0">
                <a:latin typeface="Calibri" pitchFamily="34" charset="0"/>
              </a:rPr>
              <a:t>-yıl </a:t>
            </a:r>
          </a:p>
        </p:txBody>
      </p:sp>
      <p:sp>
        <p:nvSpPr>
          <p:cNvPr id="14342" name="37 Dikdörtgen"/>
          <p:cNvSpPr>
            <a:spLocks noChangeArrowheads="1"/>
          </p:cNvSpPr>
          <p:nvPr/>
        </p:nvSpPr>
        <p:spPr bwMode="auto">
          <a:xfrm>
            <a:off x="571500" y="642938"/>
            <a:ext cx="7193764" cy="400110"/>
          </a:xfrm>
          <a:prstGeom prst="rect">
            <a:avLst/>
          </a:prstGeom>
          <a:noFill/>
          <a:ln w="9525">
            <a:noFill/>
            <a:miter lim="800000"/>
            <a:headEnd/>
            <a:tailEnd/>
          </a:ln>
        </p:spPr>
        <p:txBody>
          <a:bodyPr wrap="none">
            <a:spAutoFit/>
          </a:bodyPr>
          <a:lstStyle/>
          <a:p>
            <a:r>
              <a:rPr lang="tr-TR" sz="2000" dirty="0">
                <a:latin typeface="Calibri" pitchFamily="34" charset="0"/>
              </a:rPr>
              <a:t>h) </a:t>
            </a:r>
            <a:r>
              <a:rPr lang="tr-TR" sz="2000" dirty="0" smtClean="0">
                <a:latin typeface="Calibri" pitchFamily="34" charset="0"/>
              </a:rPr>
              <a:t>Pompa birimi fren gücü-yıl başına </a:t>
            </a:r>
            <a:r>
              <a:rPr lang="tr-TR" sz="2000" dirty="0" err="1" smtClean="0">
                <a:latin typeface="Calibri" pitchFamily="34" charset="0"/>
              </a:rPr>
              <a:t>fBG</a:t>
            </a:r>
            <a:r>
              <a:rPr lang="tr-TR" sz="2000" dirty="0" smtClean="0">
                <a:latin typeface="Calibri" pitchFamily="34" charset="0"/>
              </a:rPr>
              <a:t> </a:t>
            </a:r>
            <a:r>
              <a:rPr lang="tr-TR" sz="2000" dirty="0">
                <a:latin typeface="Calibri" pitchFamily="34" charset="0"/>
              </a:rPr>
              <a:t>–yıl başına sabit </a:t>
            </a:r>
            <a:r>
              <a:rPr lang="tr-TR" sz="2000" dirty="0" smtClean="0">
                <a:latin typeface="Calibri" pitchFamily="34" charset="0"/>
              </a:rPr>
              <a:t>masrafları:</a:t>
            </a:r>
            <a:endParaRPr lang="tr-TR" sz="2000" dirty="0">
              <a:latin typeface="Calibri" pitchFamily="34" charset="0"/>
            </a:endParaRPr>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29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18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218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2708920"/>
            <a:ext cx="4910308" cy="477391"/>
          </a:xfrm>
          <a:prstGeom prst="rect">
            <a:avLst/>
          </a:prstGeom>
          <a:noFill/>
        </p:spPr>
      </p:pic>
    </p:spTree>
    <p:extLst>
      <p:ext uri="{BB962C8B-B14F-4D97-AF65-F5344CB8AC3E}">
        <p14:creationId xmlns:p14="http://schemas.microsoft.com/office/powerpoint/2010/main" val="759102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322263"/>
            <a:ext cx="8893175" cy="2770187"/>
          </a:xfrm>
          <a:prstGeom prst="rect">
            <a:avLst/>
          </a:prstGeom>
          <a:noFill/>
          <a:ln w="9525">
            <a:noFill/>
            <a:miter lim="800000"/>
            <a:headEnd/>
            <a:tailEnd/>
          </a:ln>
          <a:effectLst/>
        </p:spPr>
        <p:txBody>
          <a:bodyPr anchor="ctr">
            <a:spAutoFit/>
          </a:bodyPr>
          <a:lstStyle/>
          <a:p>
            <a:pPr marL="457200" indent="-457200" algn="just" eaLnBrk="1" fontAlgn="auto" hangingPunct="1">
              <a:spcBef>
                <a:spcPts val="0"/>
              </a:spcBef>
              <a:spcAft>
                <a:spcPts val="0"/>
              </a:spcAft>
              <a:defRPr/>
            </a:pPr>
            <a:r>
              <a:rPr lang="tr-TR" sz="2000" dirty="0">
                <a:latin typeface="+mn-lt"/>
              </a:rPr>
              <a:t>		</a:t>
            </a:r>
            <a:r>
              <a:rPr lang="tr-TR" sz="2000" b="1" dirty="0">
                <a:latin typeface="+mn-lt"/>
                <a:cs typeface="Arial" panose="020B0604020202020204" pitchFamily="34" charset="0"/>
              </a:rPr>
              <a:t>KAYNAK ARAŞTIRMASI</a:t>
            </a:r>
          </a:p>
          <a:p>
            <a:pPr marL="457200" indent="-457200" algn="just" eaLnBrk="1" fontAlgn="auto" hangingPunct="1">
              <a:spcBef>
                <a:spcPts val="0"/>
              </a:spcBef>
              <a:spcAft>
                <a:spcPts val="0"/>
              </a:spcAft>
              <a:defRPr/>
            </a:pPr>
            <a:r>
              <a:rPr lang="tr-TR" sz="2000" dirty="0">
                <a:latin typeface="+mn-lt"/>
              </a:rPr>
              <a:t>		Profillerin incelenmesi sonucunda, 150 cm toprak derinliğine kadar geçirimsiz bir katmana ya da taban suyuna rastlanmamıştır. Dolayısı ile topraklar derindir ve drenaj sorunu bulunmamaktadır. Çizelge 2’ den görüleceği gibi, toprağın elektriksel iletkenliği 0.38 – 1.19 </a:t>
            </a:r>
            <a:r>
              <a:rPr lang="tr-TR" sz="2000" dirty="0" err="1">
                <a:latin typeface="+mn-lt"/>
              </a:rPr>
              <a:t>dS</a:t>
            </a:r>
            <a:r>
              <a:rPr lang="tr-TR" sz="2000" dirty="0">
                <a:latin typeface="+mn-lt"/>
              </a:rPr>
              <a:t>/m arasında değişmektedir ve alanda tuzluluk sorunu bulunmamaktadır.  </a:t>
            </a:r>
          </a:p>
          <a:p>
            <a:pPr algn="just" eaLnBrk="1" fontAlgn="auto" hangingPunct="1">
              <a:spcBef>
                <a:spcPts val="0"/>
              </a:spcBef>
              <a:spcAft>
                <a:spcPts val="0"/>
              </a:spcAft>
              <a:defRPr/>
            </a:pPr>
            <a:r>
              <a:rPr lang="tr-TR" sz="2000" dirty="0">
                <a:latin typeface="+mn-lt"/>
              </a:rPr>
              <a:t> </a:t>
            </a:r>
          </a:p>
          <a:p>
            <a:pPr algn="just" eaLnBrk="1" fontAlgn="auto" hangingPunct="1">
              <a:spcBef>
                <a:spcPts val="0"/>
              </a:spcBef>
              <a:spcAft>
                <a:spcPts val="0"/>
              </a:spcAft>
              <a:defRPr/>
            </a:pPr>
            <a:endParaRPr lang="tr-TR" sz="1600" dirty="0">
              <a:latin typeface="+mn-lt"/>
              <a:cs typeface="Arial" panose="020B0604020202020204" pitchFamily="34" charset="0"/>
            </a:endParaRPr>
          </a:p>
          <a:p>
            <a:pPr eaLnBrk="1" fontAlgn="auto" hangingPunct="1">
              <a:spcBef>
                <a:spcPts val="0"/>
              </a:spcBef>
              <a:spcAft>
                <a:spcPts val="0"/>
              </a:spcAft>
              <a:defRPr/>
            </a:pPr>
            <a:endParaRPr lang="tr-TR" dirty="0">
              <a:latin typeface="+mn-lt"/>
              <a:cs typeface="Arial" panose="020B0604020202020204" pitchFamily="34" charset="0"/>
            </a:endParaRPr>
          </a:p>
        </p:txBody>
      </p:sp>
      <p:sp>
        <p:nvSpPr>
          <p:cNvPr id="3" name="Rectangle 1"/>
          <p:cNvSpPr>
            <a:spLocks noChangeArrowheads="1"/>
          </p:cNvSpPr>
          <p:nvPr/>
        </p:nvSpPr>
        <p:spPr bwMode="auto">
          <a:xfrm>
            <a:off x="250825" y="2060575"/>
            <a:ext cx="8893175" cy="1754188"/>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tr-TR" dirty="0">
                <a:latin typeface="+mn-lt"/>
              </a:rPr>
              <a:t>		</a:t>
            </a:r>
          </a:p>
          <a:p>
            <a:pPr marL="457200" indent="-457200" algn="just" eaLnBrk="1" fontAlgn="auto" hangingPunct="1">
              <a:spcBef>
                <a:spcPts val="0"/>
              </a:spcBef>
              <a:spcAft>
                <a:spcPts val="0"/>
              </a:spcAft>
              <a:defRPr/>
            </a:pPr>
            <a:r>
              <a:rPr lang="tr-TR" dirty="0">
                <a:latin typeface="+mn-lt"/>
              </a:rPr>
              <a:t>	Çizelge 2. Proje alanı topraklarının bazı fiziksel özellikleri</a:t>
            </a:r>
          </a:p>
          <a:p>
            <a:pPr marL="457200" indent="-457200" algn="just" eaLnBrk="1" fontAlgn="auto" hangingPunct="1">
              <a:spcBef>
                <a:spcPts val="0"/>
              </a:spcBef>
              <a:spcAft>
                <a:spcPts val="0"/>
              </a:spcAft>
              <a:defRPr/>
            </a:pPr>
            <a:endParaRPr lang="tr-TR" b="1" dirty="0">
              <a:latin typeface="+mn-lt"/>
              <a:cs typeface="Arial" panose="020B0604020202020204" pitchFamily="34" charset="0"/>
            </a:endParaRPr>
          </a:p>
          <a:p>
            <a:pPr marL="457200" indent="-457200" algn="just" eaLnBrk="1" fontAlgn="auto" hangingPunct="1">
              <a:spcBef>
                <a:spcPts val="0"/>
              </a:spcBef>
              <a:spcAft>
                <a:spcPts val="0"/>
              </a:spcAft>
              <a:defRPr/>
            </a:pPr>
            <a:r>
              <a:rPr lang="tr-TR" b="1" dirty="0">
                <a:latin typeface="+mn-lt"/>
                <a:cs typeface="Arial" panose="020B0604020202020204" pitchFamily="34" charset="0"/>
              </a:rPr>
              <a:t> </a:t>
            </a:r>
          </a:p>
          <a:p>
            <a:pPr algn="just" eaLnBrk="1" fontAlgn="auto" hangingPunct="1">
              <a:spcBef>
                <a:spcPts val="0"/>
              </a:spcBef>
              <a:spcAft>
                <a:spcPts val="0"/>
              </a:spcAft>
              <a:defRPr/>
            </a:pPr>
            <a:r>
              <a:rPr lang="tr-TR" dirty="0">
                <a:latin typeface="+mn-lt"/>
                <a:ea typeface="Times New Roman" pitchFamily="18" charset="0"/>
                <a:cs typeface="Arial" panose="020B0604020202020204" pitchFamily="34" charset="0"/>
              </a:rPr>
              <a:t>	</a:t>
            </a:r>
            <a:endParaRPr lang="tr-TR" dirty="0">
              <a:latin typeface="+mn-lt"/>
              <a:cs typeface="Arial" panose="020B0604020202020204" pitchFamily="34" charset="0"/>
            </a:endParaRPr>
          </a:p>
          <a:p>
            <a:pPr eaLnBrk="1" fontAlgn="auto" hangingPunct="1">
              <a:spcBef>
                <a:spcPts val="0"/>
              </a:spcBef>
              <a:spcAft>
                <a:spcPts val="0"/>
              </a:spcAft>
              <a:defRPr/>
            </a:pPr>
            <a:endParaRPr lang="tr-TR" dirty="0">
              <a:latin typeface="+mn-lt"/>
              <a:cs typeface="Arial" panose="020B0604020202020204" pitchFamily="34" charset="0"/>
            </a:endParaRPr>
          </a:p>
        </p:txBody>
      </p:sp>
      <p:graphicFrame>
        <p:nvGraphicFramePr>
          <p:cNvPr id="4" name="3 Tablo"/>
          <p:cNvGraphicFramePr>
            <a:graphicFrameLocks noGrp="1"/>
          </p:cNvGraphicFramePr>
          <p:nvPr/>
        </p:nvGraphicFramePr>
        <p:xfrm>
          <a:off x="827088" y="2708275"/>
          <a:ext cx="7848600" cy="3175000"/>
        </p:xfrm>
        <a:graphic>
          <a:graphicData uri="http://schemas.openxmlformats.org/drawingml/2006/table">
            <a:tbl>
              <a:tblPr/>
              <a:tblGrid>
                <a:gridCol w="1006475">
                  <a:extLst>
                    <a:ext uri="{9D8B030D-6E8A-4147-A177-3AD203B41FA5}"/>
                  </a:extLst>
                </a:gridCol>
                <a:gridCol w="784225">
                  <a:extLst>
                    <a:ext uri="{9D8B030D-6E8A-4147-A177-3AD203B41FA5}"/>
                  </a:extLst>
                </a:gridCol>
                <a:gridCol w="673100">
                  <a:extLst>
                    <a:ext uri="{9D8B030D-6E8A-4147-A177-3AD203B41FA5}"/>
                  </a:extLst>
                </a:gridCol>
                <a:gridCol w="906462">
                  <a:extLst>
                    <a:ext uri="{9D8B030D-6E8A-4147-A177-3AD203B41FA5}"/>
                  </a:extLst>
                </a:gridCol>
                <a:gridCol w="774700">
                  <a:extLst>
                    <a:ext uri="{9D8B030D-6E8A-4147-A177-3AD203B41FA5}"/>
                  </a:extLst>
                </a:gridCol>
                <a:gridCol w="901700">
                  <a:extLst>
                    <a:ext uri="{9D8B030D-6E8A-4147-A177-3AD203B41FA5}"/>
                  </a:extLst>
                </a:gridCol>
                <a:gridCol w="1012825">
                  <a:extLst>
                    <a:ext uri="{9D8B030D-6E8A-4147-A177-3AD203B41FA5}"/>
                  </a:extLst>
                </a:gridCol>
                <a:gridCol w="1004888">
                  <a:extLst>
                    <a:ext uri="{9D8B030D-6E8A-4147-A177-3AD203B41FA5}"/>
                  </a:extLst>
                </a:gridCol>
                <a:gridCol w="784225">
                  <a:extLst>
                    <a:ext uri="{9D8B030D-6E8A-4147-A177-3AD203B41FA5}"/>
                  </a:extLst>
                </a:gridCol>
              </a:tblGrid>
              <a:tr h="33528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Profil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no</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Derinlik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(cm)</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Bünye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sınıfı</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Tarla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kapasitesi,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TK (%)</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Solma noktası,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SN (%)</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Hacim ağırlığı,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sym typeface="Symbol" pitchFamily="18" charset="2"/>
                        </a:rPr>
                        <a:t></a:t>
                      </a:r>
                      <a:r>
                        <a:rPr kumimoji="0" lang="tr-TR" sz="1100" b="1" i="0" u="none" strike="noStrike" cap="none" normalizeH="0" baseline="-25000" smtClean="0">
                          <a:ln>
                            <a:noFill/>
                          </a:ln>
                          <a:solidFill>
                            <a:schemeClr val="tx1"/>
                          </a:solidFill>
                          <a:effectLst/>
                          <a:latin typeface="Calibri" pitchFamily="34" charset="0"/>
                          <a:cs typeface="Times New Roman" pitchFamily="18" charset="0"/>
                        </a:rPr>
                        <a:t>t</a:t>
                      </a:r>
                      <a:r>
                        <a:rPr kumimoji="0" lang="tr-TR" sz="1100" b="1" i="0" u="none" strike="noStrike" cap="none" normalizeH="0" baseline="0" smtClean="0">
                          <a:ln>
                            <a:noFill/>
                          </a:ln>
                          <a:solidFill>
                            <a:schemeClr val="tx1"/>
                          </a:solidFill>
                          <a:effectLst/>
                          <a:latin typeface="Calibri" pitchFamily="34" charset="0"/>
                          <a:cs typeface="Times New Roman" pitchFamily="18" charset="0"/>
                        </a:rPr>
                        <a:t> (g/cm</a:t>
                      </a:r>
                      <a:r>
                        <a:rPr kumimoji="0" lang="tr-TR" sz="1100" b="1" i="0" u="none" strike="noStrike" cap="none" normalizeH="0" baseline="30000" smtClean="0">
                          <a:ln>
                            <a:noFill/>
                          </a:ln>
                          <a:solidFill>
                            <a:schemeClr val="tx1"/>
                          </a:solidFill>
                          <a:effectLst/>
                          <a:latin typeface="Calibri" pitchFamily="34" charset="0"/>
                          <a:cs typeface="Times New Roman" pitchFamily="18" charset="0"/>
                        </a:rPr>
                        <a:t>3</a:t>
                      </a:r>
                      <a:r>
                        <a:rPr kumimoji="0" lang="tr-TR" sz="1100" b="1" i="0" u="none" strike="noStrike" cap="none" normalizeH="0" baseline="0" smtClean="0">
                          <a:ln>
                            <a:noFill/>
                          </a:ln>
                          <a:solidFill>
                            <a:schemeClr val="tx1"/>
                          </a:solidFill>
                          <a:effectLst/>
                          <a:latin typeface="Calibri" pitchFamily="34" charset="0"/>
                          <a:cs typeface="Times New Roman" pitchFamily="18" charset="0"/>
                        </a:rPr>
                        <a:t>)</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Elektriksel iletkenlik,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EC (dS/m)</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Kullanılabilir su tutma kapasitesi</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extLst>
              </a:tr>
              <a:tr h="19682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mm/30 cm</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Calibri" pitchFamily="34" charset="0"/>
                          <a:cs typeface="Times New Roman" pitchFamily="18" charset="0"/>
                        </a:rPr>
                        <a:t>Toplam</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8809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30-60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60-90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90-120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120-150</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33.4</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32.7</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33.6</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35.8</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35.0</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18.6</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17.8</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18.2</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20.3</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1.33</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1.36</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1.22</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1.25</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0.77</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0.38</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0.63</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0.92</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1.19</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58.1</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62.8</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55.3</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55.1</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117.2</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180.0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235.3</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290.4</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8809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30-60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60-90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90-120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120-150</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C</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33.6</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32.5</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34.4</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35.2</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35.7</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18.2</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20.1</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19.8</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1.31</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1.18</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1.20</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0.46</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0.57</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0.52</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0.68</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0.84</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62.9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55.3</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50.5</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57.2</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62.9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118.2</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168.8</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219.3</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276.5</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8809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Times New Roman" pitchFamily="18" charset="0"/>
                        </a:rPr>
                        <a:t>Toplam </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0-30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30-60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60-90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90-120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120-150</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Calibri" pitchFamily="34" charset="0"/>
                        <a:cs typeface="Times New Roman" pitchFamily="18" charset="0"/>
                      </a:endParaRP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61.0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117.7</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174.4</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227.3</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Times New Roman" pitchFamily="18" charset="0"/>
                        </a:rPr>
                        <a:t>283.5</a:t>
                      </a:r>
                    </a:p>
                  </a:txBody>
                  <a:tcPr marL="19368" marR="1936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9754" name="4 Dikdörtgen"/>
          <p:cNvSpPr>
            <a:spLocks noChangeArrowheads="1"/>
          </p:cNvSpPr>
          <p:nvPr/>
        </p:nvSpPr>
        <p:spPr bwMode="auto">
          <a:xfrm>
            <a:off x="4572000" y="6165850"/>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a:latin typeface="Arial" charset="0"/>
              </a:rPr>
              <a:t>d</a:t>
            </a:r>
            <a:r>
              <a:rPr lang="tr-TR" altLang="tr-TR" baseline="-25000">
                <a:latin typeface="Arial" charset="0"/>
              </a:rPr>
              <a:t>k</a:t>
            </a:r>
            <a:r>
              <a:rPr lang="tr-TR" altLang="tr-TR">
                <a:latin typeface="Arial" charset="0"/>
              </a:rPr>
              <a:t> = 227.3 mm / 120 cm </a:t>
            </a:r>
          </a:p>
        </p:txBody>
      </p:sp>
      <p:sp>
        <p:nvSpPr>
          <p:cNvPr id="29755" name="5 Dikdörtgen"/>
          <p:cNvSpPr>
            <a:spLocks noChangeArrowheads="1"/>
          </p:cNvSpPr>
          <p:nvPr/>
        </p:nvSpPr>
        <p:spPr bwMode="auto">
          <a:xfrm>
            <a:off x="1258888" y="62372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tr-TR" altLang="tr-TR">
                <a:latin typeface="Arial" charset="0"/>
              </a:rPr>
              <a:t>d</a:t>
            </a:r>
            <a:r>
              <a:rPr lang="tr-TR" altLang="tr-TR" baseline="-25000">
                <a:latin typeface="Arial" charset="0"/>
              </a:rPr>
              <a:t>k</a:t>
            </a:r>
            <a:r>
              <a:rPr lang="tr-TR" altLang="tr-TR">
                <a:latin typeface="Arial" charset="0"/>
              </a:rPr>
              <a:t> = 189.4 mm / 1 m </a:t>
            </a:r>
          </a:p>
        </p:txBody>
      </p:sp>
    </p:spTree>
    <p:extLst>
      <p:ext uri="{BB962C8B-B14F-4D97-AF65-F5344CB8AC3E}">
        <p14:creationId xmlns:p14="http://schemas.microsoft.com/office/powerpoint/2010/main" val="723190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İçerik Yer Tutucusu"/>
          <p:cNvSpPr>
            <a:spLocks noGrp="1"/>
          </p:cNvSpPr>
          <p:nvPr>
            <p:ph idx="1"/>
          </p:nvPr>
        </p:nvSpPr>
        <p:spPr>
          <a:xfrm>
            <a:off x="457200" y="857250"/>
            <a:ext cx="8229600" cy="5268913"/>
          </a:xfrm>
        </p:spPr>
        <p:txBody>
          <a:bodyPr/>
          <a:lstStyle/>
          <a:p>
            <a:pPr>
              <a:buFont typeface="Arial" charset="0"/>
              <a:buNone/>
            </a:pPr>
            <a:r>
              <a:rPr lang="tr-TR" sz="2000" dirty="0" smtClean="0"/>
              <a:t>k) Pompa biriminin fren gücü-saat (</a:t>
            </a:r>
            <a:r>
              <a:rPr lang="tr-TR" sz="2000" dirty="0" err="1" smtClean="0"/>
              <a:t>fBG</a:t>
            </a:r>
            <a:r>
              <a:rPr lang="tr-TR" sz="2000" dirty="0" smtClean="0"/>
              <a:t>-h) başına bakım maliyeti:</a:t>
            </a:r>
          </a:p>
          <a:p>
            <a:pPr>
              <a:buFont typeface="Arial" charset="0"/>
              <a:buNone/>
            </a:pPr>
            <a:endParaRPr lang="tr-TR" sz="2000" dirty="0" smtClean="0"/>
          </a:p>
          <a:p>
            <a:pPr>
              <a:buFont typeface="Arial" charset="0"/>
              <a:buNone/>
            </a:pPr>
            <a:r>
              <a:rPr lang="tr-TR" sz="2000" dirty="0" smtClean="0"/>
              <a:t>Tasarım aşamasında elektrik motorlu pompalar için bu değer ihmal edilir.</a:t>
            </a:r>
          </a:p>
          <a:p>
            <a:pPr>
              <a:buFont typeface="Arial" charset="0"/>
              <a:buNone/>
            </a:pPr>
            <a:r>
              <a:rPr lang="tr-TR" sz="2000" dirty="0" err="1" smtClean="0"/>
              <a:t>BMfBG</a:t>
            </a:r>
            <a:r>
              <a:rPr lang="tr-TR" sz="2000" dirty="0" smtClean="0"/>
              <a:t>-h=0 TL/</a:t>
            </a:r>
            <a:r>
              <a:rPr lang="tr-TR" sz="2000" dirty="0" err="1" smtClean="0"/>
              <a:t>fBG</a:t>
            </a:r>
            <a:endParaRPr lang="tr-TR" sz="2000" dirty="0" smtClean="0"/>
          </a:p>
          <a:p>
            <a:pPr>
              <a:buFont typeface="Arial" charset="0"/>
              <a:buNone/>
            </a:pPr>
            <a:endParaRPr lang="tr-TR" sz="2000" dirty="0" smtClean="0"/>
          </a:p>
          <a:p>
            <a:pPr>
              <a:buFont typeface="Arial" charset="0"/>
              <a:buNone/>
            </a:pPr>
            <a:r>
              <a:rPr lang="tr-TR" sz="2000" dirty="0" smtClean="0"/>
              <a:t>l)   Pompa biriminin fren gücü-saat(</a:t>
            </a:r>
            <a:r>
              <a:rPr lang="tr-TR" sz="2000" dirty="0" err="1" smtClean="0"/>
              <a:t>fBG</a:t>
            </a:r>
            <a:r>
              <a:rPr lang="tr-TR" sz="2000" dirty="0" smtClean="0"/>
              <a:t>-h) başına toplam maliyeti:</a:t>
            </a:r>
          </a:p>
          <a:p>
            <a:pPr>
              <a:buFont typeface="Arial" charset="0"/>
              <a:buNone/>
            </a:pPr>
            <a:r>
              <a:rPr lang="tr-TR" sz="2000" dirty="0" err="1" smtClean="0"/>
              <a:t>MfBG</a:t>
            </a:r>
            <a:r>
              <a:rPr lang="tr-TR" sz="2000" dirty="0" smtClean="0"/>
              <a:t>-h=</a:t>
            </a:r>
            <a:r>
              <a:rPr lang="tr-TR" sz="2000" dirty="0" err="1" smtClean="0"/>
              <a:t>SMfBG</a:t>
            </a:r>
            <a:r>
              <a:rPr lang="tr-TR" sz="2000" dirty="0" smtClean="0"/>
              <a:t>-h+</a:t>
            </a:r>
            <a:r>
              <a:rPr lang="tr-TR" sz="2000" dirty="0" err="1" smtClean="0"/>
              <a:t>EMfBG</a:t>
            </a:r>
            <a:r>
              <a:rPr lang="tr-TR" sz="2000" dirty="0" smtClean="0"/>
              <a:t>-h+</a:t>
            </a:r>
            <a:r>
              <a:rPr lang="tr-TR" sz="2000" dirty="0" err="1" smtClean="0"/>
              <a:t>BMfBG</a:t>
            </a:r>
            <a:r>
              <a:rPr lang="tr-TR" sz="2000" dirty="0" smtClean="0"/>
              <a:t>-H</a:t>
            </a:r>
          </a:p>
          <a:p>
            <a:pPr>
              <a:buFont typeface="Arial" charset="0"/>
              <a:buNone/>
            </a:pPr>
            <a:r>
              <a:rPr lang="tr-TR" sz="2000" dirty="0" smtClean="0"/>
              <a:t>              = 0.16 + 0.15 + 0 = 0.31 TL/</a:t>
            </a:r>
            <a:r>
              <a:rPr lang="tr-TR" sz="2000" dirty="0" err="1" smtClean="0"/>
              <a:t>fBG</a:t>
            </a:r>
            <a:endParaRPr lang="tr-TR" sz="2000" dirty="0" smtClean="0"/>
          </a:p>
          <a:p>
            <a:pPr>
              <a:buFont typeface="Arial" charset="0"/>
              <a:buNone/>
            </a:pPr>
            <a:endParaRPr lang="tr-TR" sz="2000" dirty="0" smtClean="0"/>
          </a:p>
          <a:p>
            <a:pPr>
              <a:buFont typeface="Arial" charset="0"/>
              <a:buNone/>
            </a:pPr>
            <a:r>
              <a:rPr lang="tr-TR" sz="2000" dirty="0" smtClean="0">
                <a:solidFill>
                  <a:srgbClr val="FF0000"/>
                </a:solidFill>
              </a:rPr>
              <a:t>3. AŞAMA Pompa biriminin fren gücü-yıl(</a:t>
            </a:r>
            <a:r>
              <a:rPr lang="tr-TR" sz="2000" dirty="0" err="1" smtClean="0">
                <a:solidFill>
                  <a:srgbClr val="FF0000"/>
                </a:solidFill>
              </a:rPr>
              <a:t>fBG</a:t>
            </a:r>
            <a:r>
              <a:rPr lang="tr-TR" sz="2000" dirty="0" smtClean="0">
                <a:solidFill>
                  <a:srgbClr val="FF0000"/>
                </a:solidFill>
              </a:rPr>
              <a:t>-yıl) başına toplam maliyeti:</a:t>
            </a:r>
          </a:p>
          <a:p>
            <a:pPr>
              <a:buFont typeface="Arial" charset="0"/>
              <a:buNone/>
            </a:pPr>
            <a:r>
              <a:rPr lang="tr-TR" sz="2000" dirty="0" err="1" smtClean="0"/>
              <a:t>MfBG</a:t>
            </a:r>
            <a:r>
              <a:rPr lang="tr-TR" sz="2000" dirty="0" smtClean="0"/>
              <a:t>-yıl=</a:t>
            </a:r>
            <a:r>
              <a:rPr lang="tr-TR" sz="2000" dirty="0" err="1" smtClean="0"/>
              <a:t>Tx</a:t>
            </a:r>
            <a:r>
              <a:rPr lang="tr-TR" sz="2000" dirty="0" smtClean="0"/>
              <a:t>(</a:t>
            </a:r>
            <a:r>
              <a:rPr lang="tr-TR" sz="2000" dirty="0" err="1" smtClean="0"/>
              <a:t>MfBG</a:t>
            </a:r>
            <a:r>
              <a:rPr lang="tr-TR" sz="2000" dirty="0" smtClean="0"/>
              <a:t>-h)=821x 0.31= 254,51 TL/</a:t>
            </a:r>
            <a:r>
              <a:rPr lang="tr-TR" sz="2000" dirty="0" err="1" smtClean="0"/>
              <a:t>fBG</a:t>
            </a:r>
            <a:r>
              <a:rPr lang="tr-TR" sz="2000" dirty="0" smtClean="0"/>
              <a:t>-yıl</a:t>
            </a:r>
          </a:p>
          <a:p>
            <a:pPr>
              <a:buFont typeface="Arial" charset="0"/>
              <a:buNone/>
            </a:pPr>
            <a:endParaRPr lang="tr-TR" sz="2000" dirty="0" smtClean="0"/>
          </a:p>
        </p:txBody>
      </p:sp>
    </p:spTree>
    <p:extLst>
      <p:ext uri="{BB962C8B-B14F-4D97-AF65-F5344CB8AC3E}">
        <p14:creationId xmlns:p14="http://schemas.microsoft.com/office/powerpoint/2010/main" val="1613473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1 Dikdörtgen"/>
          <p:cNvSpPr>
            <a:spLocks noChangeArrowheads="1"/>
          </p:cNvSpPr>
          <p:nvPr/>
        </p:nvSpPr>
        <p:spPr bwMode="auto">
          <a:xfrm>
            <a:off x="500063" y="1071563"/>
            <a:ext cx="8001000" cy="4400550"/>
          </a:xfrm>
          <a:prstGeom prst="rect">
            <a:avLst/>
          </a:prstGeom>
          <a:noFill/>
          <a:ln w="9525">
            <a:noFill/>
            <a:miter lim="800000"/>
            <a:headEnd/>
            <a:tailEnd/>
          </a:ln>
        </p:spPr>
        <p:txBody>
          <a:bodyPr>
            <a:spAutoFit/>
          </a:bodyPr>
          <a:lstStyle/>
          <a:p>
            <a:r>
              <a:rPr lang="tr-TR" sz="2000" dirty="0">
                <a:solidFill>
                  <a:srgbClr val="FF0000"/>
                </a:solidFill>
                <a:latin typeface="Calibri" pitchFamily="34" charset="0"/>
              </a:rPr>
              <a:t>4.AŞAMA Pompa biriminin hidrolik güç-yıl(</a:t>
            </a:r>
            <a:r>
              <a:rPr lang="tr-TR" sz="2000" dirty="0" err="1">
                <a:solidFill>
                  <a:srgbClr val="FF0000"/>
                </a:solidFill>
                <a:latin typeface="Calibri" pitchFamily="34" charset="0"/>
              </a:rPr>
              <a:t>hBG</a:t>
            </a:r>
            <a:r>
              <a:rPr lang="tr-TR" sz="2000" dirty="0">
                <a:solidFill>
                  <a:srgbClr val="FF0000"/>
                </a:solidFill>
                <a:latin typeface="Calibri" pitchFamily="34" charset="0"/>
              </a:rPr>
              <a:t>-yıl) başına toplam maliyeti:</a:t>
            </a:r>
          </a:p>
          <a:p>
            <a:endParaRPr lang="tr-TR" sz="2000" dirty="0">
              <a:latin typeface="Calibri" pitchFamily="34" charset="0"/>
            </a:endParaRPr>
          </a:p>
          <a:p>
            <a:endParaRPr lang="tr-TR" sz="2000" dirty="0">
              <a:latin typeface="Calibri" pitchFamily="34" charset="0"/>
            </a:endParaRPr>
          </a:p>
          <a:p>
            <a:endParaRPr lang="tr-TR" sz="2000" dirty="0">
              <a:latin typeface="Calibri" pitchFamily="34" charset="0"/>
            </a:endParaRPr>
          </a:p>
          <a:p>
            <a:endParaRPr lang="tr-TR" sz="2000" dirty="0">
              <a:solidFill>
                <a:schemeClr val="accent2"/>
              </a:solidFill>
              <a:latin typeface="Calibri" pitchFamily="34" charset="0"/>
            </a:endParaRPr>
          </a:p>
          <a:p>
            <a:r>
              <a:rPr lang="tr-TR" sz="2000" dirty="0">
                <a:solidFill>
                  <a:srgbClr val="FF0000"/>
                </a:solidFill>
                <a:latin typeface="Calibri" pitchFamily="34" charset="0"/>
              </a:rPr>
              <a:t>5.AŞAMA Birim </a:t>
            </a:r>
            <a:r>
              <a:rPr lang="tr-TR" sz="2000" dirty="0" err="1">
                <a:solidFill>
                  <a:srgbClr val="FF0000"/>
                </a:solidFill>
                <a:latin typeface="Calibri" pitchFamily="34" charset="0"/>
              </a:rPr>
              <a:t>manometrik</a:t>
            </a:r>
            <a:r>
              <a:rPr lang="tr-TR" sz="2000" dirty="0">
                <a:solidFill>
                  <a:srgbClr val="FF0000"/>
                </a:solidFill>
                <a:latin typeface="Calibri" pitchFamily="34" charset="0"/>
              </a:rPr>
              <a:t> yükseklik maliyeti:</a:t>
            </a:r>
          </a:p>
          <a:p>
            <a:endParaRPr lang="tr-TR" sz="2000" dirty="0">
              <a:latin typeface="Calibri" pitchFamily="34" charset="0"/>
            </a:endParaRPr>
          </a:p>
          <a:p>
            <a:endParaRPr lang="tr-TR" sz="2000" dirty="0">
              <a:latin typeface="Calibri" pitchFamily="34" charset="0"/>
            </a:endParaRPr>
          </a:p>
          <a:p>
            <a:endParaRPr lang="tr-TR" sz="2000" dirty="0">
              <a:solidFill>
                <a:schemeClr val="accent2"/>
              </a:solidFill>
              <a:latin typeface="Calibri" pitchFamily="34" charset="0"/>
            </a:endParaRPr>
          </a:p>
          <a:p>
            <a:endParaRPr lang="tr-TR" sz="2000" dirty="0">
              <a:latin typeface="Calibri" pitchFamily="34" charset="0"/>
            </a:endParaRPr>
          </a:p>
          <a:p>
            <a:r>
              <a:rPr lang="tr-TR" sz="2000" dirty="0">
                <a:solidFill>
                  <a:srgbClr val="FF0000"/>
                </a:solidFill>
                <a:latin typeface="Calibri" pitchFamily="34" charset="0"/>
              </a:rPr>
              <a:t>6.AŞAMA Ana boru hattı birim uzunluk maliyeti:</a:t>
            </a:r>
          </a:p>
          <a:p>
            <a:r>
              <a:rPr lang="tr-TR" sz="2000" dirty="0">
                <a:latin typeface="Calibri" pitchFamily="34" charset="0"/>
              </a:rPr>
              <a:t>a)Seçenek boru çapları:</a:t>
            </a:r>
          </a:p>
          <a:p>
            <a:r>
              <a:rPr lang="tr-TR" sz="2000" dirty="0">
                <a:latin typeface="Calibri" pitchFamily="34" charset="0"/>
              </a:rPr>
              <a:t>Ana boru hattında ortalama akış hızının 0.5-2.0 m/s arasında olması istenir.</a:t>
            </a:r>
          </a:p>
          <a:p>
            <a:r>
              <a:rPr lang="tr-TR" sz="2000" dirty="0">
                <a:latin typeface="Calibri" pitchFamily="34" charset="0"/>
              </a:rPr>
              <a:t>0.5 m/s ≤ V ≤ 2.00 m/s</a:t>
            </a:r>
          </a:p>
        </p:txBody>
      </p:sp>
      <p:sp>
        <p:nvSpPr>
          <p:cNvPr id="839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397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39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397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8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198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3" y="1772816"/>
            <a:ext cx="5409873" cy="511299"/>
          </a:xfrm>
          <a:prstGeom prst="rect">
            <a:avLst/>
          </a:prstGeom>
          <a:noFill/>
        </p:spPr>
      </p:pic>
      <p:sp>
        <p:nvSpPr>
          <p:cNvPr id="1198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03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7" y="3212976"/>
            <a:ext cx="5103082" cy="482724"/>
          </a:xfrm>
          <a:prstGeom prst="rect">
            <a:avLst/>
          </a:prstGeom>
          <a:noFill/>
        </p:spPr>
      </p:pic>
    </p:spTree>
    <p:extLst>
      <p:ext uri="{BB962C8B-B14F-4D97-AF65-F5344CB8AC3E}">
        <p14:creationId xmlns:p14="http://schemas.microsoft.com/office/powerpoint/2010/main" val="2914243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İçerik Yer Tutucusu"/>
          <p:cNvSpPr>
            <a:spLocks noGrp="1"/>
          </p:cNvSpPr>
          <p:nvPr>
            <p:ph idx="1"/>
          </p:nvPr>
        </p:nvSpPr>
        <p:spPr>
          <a:xfrm>
            <a:off x="467544" y="476672"/>
            <a:ext cx="8229600" cy="5483225"/>
          </a:xfrm>
        </p:spPr>
        <p:txBody>
          <a:bodyPr/>
          <a:lstStyle/>
          <a:p>
            <a:pPr>
              <a:buFont typeface="Wingdings" pitchFamily="2" charset="2"/>
              <a:buChar char="Ø"/>
            </a:pPr>
            <a:r>
              <a:rPr lang="tr-TR" sz="2000" dirty="0" smtClean="0"/>
              <a:t>Ana boru hattı 6 </a:t>
            </a:r>
            <a:r>
              <a:rPr lang="tr-TR" sz="2000" dirty="0" err="1" smtClean="0"/>
              <a:t>Atm</a:t>
            </a:r>
            <a:r>
              <a:rPr lang="tr-TR" sz="2000" dirty="0" smtClean="0"/>
              <a:t>. İşletme basınçlı sert PVC -100 borulardan oluşturulacaktır.</a:t>
            </a:r>
          </a:p>
          <a:p>
            <a:pPr>
              <a:buFont typeface="Wingdings" pitchFamily="2" charset="2"/>
              <a:buChar char="Ø"/>
            </a:pPr>
            <a:r>
              <a:rPr lang="tr-TR" sz="2000" dirty="0" smtClean="0"/>
              <a:t>Ana boru hattı çapı </a:t>
            </a:r>
            <a:r>
              <a:rPr lang="tr-TR" sz="2000" dirty="0" err="1" smtClean="0"/>
              <a:t>manifold</a:t>
            </a:r>
            <a:r>
              <a:rPr lang="tr-TR" sz="2000" dirty="0" smtClean="0"/>
              <a:t> boru çapından düşük olamaz.</a:t>
            </a:r>
          </a:p>
          <a:p>
            <a:pPr>
              <a:buFont typeface="Wingdings" pitchFamily="2" charset="2"/>
              <a:buChar char="Ø"/>
            </a:pPr>
            <a:endParaRPr lang="tr-TR" sz="2000" dirty="0" smtClean="0"/>
          </a:p>
          <a:p>
            <a:pPr>
              <a:buFont typeface="Wingdings" pitchFamily="2" charset="2"/>
              <a:buChar char="Ø"/>
            </a:pPr>
            <a:endParaRPr lang="tr-TR" sz="2000" dirty="0" smtClean="0"/>
          </a:p>
          <a:p>
            <a:r>
              <a:rPr lang="tr-TR" sz="1400" dirty="0" smtClean="0"/>
              <a:t>V≥0,5m/s için     D=0,0857m</a:t>
            </a:r>
          </a:p>
          <a:p>
            <a:r>
              <a:rPr lang="tr-TR" sz="1400" dirty="0" smtClean="0"/>
              <a:t>V≤2,0m/s için     D=0,0429m</a:t>
            </a:r>
          </a:p>
          <a:p>
            <a:pPr>
              <a:buFont typeface="Arial" charset="0"/>
              <a:buNone/>
            </a:pPr>
            <a:r>
              <a:rPr lang="tr-TR" sz="2000" dirty="0" smtClean="0"/>
              <a:t>Q=2,89 L/s                   seçenek boru çapları</a:t>
            </a:r>
          </a:p>
          <a:p>
            <a:pPr>
              <a:buFont typeface="Arial" charset="0"/>
              <a:buNone/>
            </a:pPr>
            <a:r>
              <a:rPr lang="tr-TR" sz="2000" dirty="0" smtClean="0"/>
              <a:t>PVC( 6 </a:t>
            </a:r>
            <a:r>
              <a:rPr lang="tr-TR" sz="2000" dirty="0" err="1" smtClean="0"/>
              <a:t>atm</a:t>
            </a:r>
            <a:r>
              <a:rPr lang="tr-TR" sz="2000" dirty="0" smtClean="0"/>
              <a:t>)          63, 75,90  </a:t>
            </a:r>
            <a:r>
              <a:rPr lang="tr-TR" sz="2000" dirty="0" err="1" smtClean="0"/>
              <a:t>mm’dir</a:t>
            </a:r>
            <a:r>
              <a:rPr lang="tr-TR" sz="2000" dirty="0" smtClean="0"/>
              <a:t>. (4.baskı </a:t>
            </a:r>
            <a:r>
              <a:rPr lang="tr-TR" sz="2000" smtClean="0"/>
              <a:t>Sayfa 75, çizelge 3.10)</a:t>
            </a:r>
            <a:endParaRPr lang="tr-TR" sz="2000" dirty="0" smtClean="0"/>
          </a:p>
          <a:p>
            <a:pPr>
              <a:buFont typeface="Arial" charset="0"/>
              <a:buNone/>
            </a:pPr>
            <a:endParaRPr lang="tr-TR" sz="2000" dirty="0" smtClean="0"/>
          </a:p>
          <a:p>
            <a:pPr>
              <a:buFont typeface="Arial" charset="0"/>
              <a:buNone/>
            </a:pPr>
            <a:r>
              <a:rPr lang="tr-TR" sz="2000" dirty="0" smtClean="0"/>
              <a:t>b)Seçenek boru çaplarında birim uzunluk maliyeti:</a:t>
            </a:r>
          </a:p>
          <a:p>
            <a:pPr>
              <a:buFont typeface="Arial" charset="0"/>
              <a:buNone/>
            </a:pPr>
            <a:endParaRPr lang="tr-TR" dirty="0" smtClean="0"/>
          </a:p>
        </p:txBody>
      </p:sp>
      <p:sp>
        <p:nvSpPr>
          <p:cNvPr id="4" name="3 Sağ Ayraç"/>
          <p:cNvSpPr/>
          <p:nvPr/>
        </p:nvSpPr>
        <p:spPr>
          <a:xfrm>
            <a:off x="1691680" y="2780928"/>
            <a:ext cx="500063" cy="785812"/>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graphicFrame>
        <p:nvGraphicFramePr>
          <p:cNvPr id="5" name="4 Tablo"/>
          <p:cNvGraphicFramePr>
            <a:graphicFrameLocks noGrp="1"/>
          </p:cNvGraphicFramePr>
          <p:nvPr/>
        </p:nvGraphicFramePr>
        <p:xfrm>
          <a:off x="827584" y="4365104"/>
          <a:ext cx="6429420" cy="1841557"/>
        </p:xfrm>
        <a:graphic>
          <a:graphicData uri="http://schemas.openxmlformats.org/drawingml/2006/table">
            <a:tbl>
              <a:tblPr/>
              <a:tblGrid>
                <a:gridCol w="857164">
                  <a:extLst>
                    <a:ext uri="{9D8B030D-6E8A-4147-A177-3AD203B41FA5}"/>
                  </a:extLst>
                </a:gridCol>
                <a:gridCol w="978630">
                  <a:extLst>
                    <a:ext uri="{9D8B030D-6E8A-4147-A177-3AD203B41FA5}"/>
                  </a:extLst>
                </a:gridCol>
                <a:gridCol w="1075941">
                  <a:extLst>
                    <a:ext uri="{9D8B030D-6E8A-4147-A177-3AD203B41FA5}"/>
                  </a:extLst>
                </a:gridCol>
                <a:gridCol w="1075941">
                  <a:extLst>
                    <a:ext uri="{9D8B030D-6E8A-4147-A177-3AD203B41FA5}"/>
                  </a:extLst>
                </a:gridCol>
                <a:gridCol w="1169801">
                  <a:extLst>
                    <a:ext uri="{9D8B030D-6E8A-4147-A177-3AD203B41FA5}"/>
                  </a:extLst>
                </a:gridCol>
                <a:gridCol w="1271943">
                  <a:extLst>
                    <a:ext uri="{9D8B030D-6E8A-4147-A177-3AD203B41FA5}"/>
                  </a:extLst>
                </a:gridCol>
              </a:tblGrid>
              <a:tr h="722500">
                <a:tc>
                  <a:txBody>
                    <a:bodyPr/>
                    <a:lstStyle/>
                    <a:p>
                      <a:pPr algn="ctr">
                        <a:lnSpc>
                          <a:spcPct val="115000"/>
                        </a:lnSpc>
                        <a:spcAft>
                          <a:spcPts val="0"/>
                        </a:spcAft>
                      </a:pPr>
                      <a:r>
                        <a:rPr lang="tr-TR" sz="1200" b="1" dirty="0">
                          <a:latin typeface="Times New Roman"/>
                          <a:ea typeface="Calibri"/>
                          <a:cs typeface="Times New Roman"/>
                        </a:rPr>
                        <a:t>Dış Çap </a:t>
                      </a:r>
                      <a:endParaRPr lang="tr-TR" sz="1100" dirty="0">
                        <a:latin typeface="Calibri"/>
                        <a:ea typeface="Times New Roman"/>
                        <a:cs typeface="Times New Roman"/>
                      </a:endParaRPr>
                    </a:p>
                    <a:p>
                      <a:pPr algn="ctr">
                        <a:lnSpc>
                          <a:spcPct val="115000"/>
                        </a:lnSpc>
                        <a:spcAft>
                          <a:spcPts val="0"/>
                        </a:spcAft>
                      </a:pPr>
                      <a:r>
                        <a:rPr lang="tr-TR" sz="1200" b="1" dirty="0">
                          <a:latin typeface="Times New Roman"/>
                          <a:ea typeface="Calibri"/>
                          <a:cs typeface="Times New Roman"/>
                        </a:rPr>
                        <a:t>(mm)</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a:ea typeface="Calibri"/>
                          <a:cs typeface="Times New Roman"/>
                        </a:rPr>
                        <a:t>Maliyet</a:t>
                      </a:r>
                      <a:endParaRPr lang="tr-TR" sz="1100" dirty="0">
                        <a:latin typeface="Calibri"/>
                        <a:ea typeface="Times New Roman"/>
                        <a:cs typeface="Times New Roman"/>
                      </a:endParaRPr>
                    </a:p>
                    <a:p>
                      <a:pPr algn="ctr">
                        <a:lnSpc>
                          <a:spcPct val="115000"/>
                        </a:lnSpc>
                        <a:spcAft>
                          <a:spcPts val="0"/>
                        </a:spcAft>
                      </a:pPr>
                      <a:r>
                        <a:rPr lang="tr-TR" sz="1200" b="1" dirty="0">
                          <a:latin typeface="Times New Roman"/>
                          <a:ea typeface="Calibri"/>
                          <a:cs typeface="Times New Roman"/>
                        </a:rPr>
                        <a:t>(TL/m)</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a:latin typeface="Times New Roman"/>
                          <a:ea typeface="Calibri"/>
                          <a:cs typeface="Times New Roman"/>
                        </a:rPr>
                        <a:t>Servis Ömrü</a:t>
                      </a:r>
                      <a:endParaRPr lang="tr-TR" sz="1100">
                        <a:latin typeface="Calibri"/>
                        <a:ea typeface="Times New Roman"/>
                        <a:cs typeface="Times New Roman"/>
                      </a:endParaRPr>
                    </a:p>
                    <a:p>
                      <a:pPr algn="ctr">
                        <a:lnSpc>
                          <a:spcPct val="115000"/>
                        </a:lnSpc>
                        <a:spcAft>
                          <a:spcPts val="0"/>
                        </a:spcAft>
                      </a:pPr>
                      <a:r>
                        <a:rPr lang="tr-TR" sz="1200" b="1">
                          <a:latin typeface="Times New Roman"/>
                          <a:ea typeface="Calibri"/>
                          <a:cs typeface="Times New Roman"/>
                        </a:rPr>
                        <a:t>(yıl)</a:t>
                      </a:r>
                      <a:endParaRPr lang="tr-TR"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a:ea typeface="Calibri"/>
                          <a:cs typeface="Times New Roman"/>
                        </a:rPr>
                        <a:t>Faiz Oranı</a:t>
                      </a:r>
                      <a:endParaRPr lang="tr-TR" sz="1100" dirty="0">
                        <a:latin typeface="Calibri"/>
                        <a:ea typeface="Times New Roman"/>
                        <a:cs typeface="Times New Roman"/>
                      </a:endParaRPr>
                    </a:p>
                    <a:p>
                      <a:pPr algn="ctr">
                        <a:lnSpc>
                          <a:spcPct val="115000"/>
                        </a:lnSpc>
                        <a:spcAft>
                          <a:spcPts val="0"/>
                        </a:spcAft>
                      </a:pPr>
                      <a:r>
                        <a:rPr lang="tr-TR" sz="1200" b="1" dirty="0">
                          <a:latin typeface="Times New Roman"/>
                          <a:ea typeface="Calibri"/>
                          <a:cs typeface="Times New Roman"/>
                        </a:rPr>
                        <a:t>(%)</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a:ea typeface="Calibri"/>
                          <a:cs typeface="Times New Roman"/>
                        </a:rPr>
                        <a:t>Amortisman</a:t>
                      </a:r>
                      <a:endParaRPr lang="tr-TR" sz="1100" dirty="0">
                        <a:latin typeface="Calibri"/>
                        <a:ea typeface="Times New Roman"/>
                        <a:cs typeface="Times New Roman"/>
                      </a:endParaRPr>
                    </a:p>
                    <a:p>
                      <a:pPr algn="ctr">
                        <a:lnSpc>
                          <a:spcPct val="115000"/>
                        </a:lnSpc>
                        <a:spcAft>
                          <a:spcPts val="0"/>
                        </a:spcAft>
                      </a:pPr>
                      <a:r>
                        <a:rPr lang="tr-TR" sz="1200" b="1" dirty="0">
                          <a:latin typeface="Times New Roman"/>
                          <a:ea typeface="Calibri"/>
                          <a:cs typeface="Times New Roman"/>
                        </a:rPr>
                        <a:t>Faktörü</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a:ea typeface="Calibri"/>
                          <a:cs typeface="Times New Roman"/>
                        </a:rPr>
                        <a:t>Yıllık Maliyet</a:t>
                      </a:r>
                      <a:endParaRPr lang="tr-TR" sz="1100" dirty="0">
                        <a:latin typeface="Calibri"/>
                        <a:ea typeface="Times New Roman"/>
                        <a:cs typeface="Times New Roman"/>
                      </a:endParaRPr>
                    </a:p>
                    <a:p>
                      <a:pPr algn="ctr">
                        <a:lnSpc>
                          <a:spcPct val="115000"/>
                        </a:lnSpc>
                        <a:spcAft>
                          <a:spcPts val="0"/>
                        </a:spcAft>
                      </a:pPr>
                      <a:r>
                        <a:rPr lang="tr-TR" sz="1200" b="1" dirty="0">
                          <a:latin typeface="Times New Roman"/>
                          <a:ea typeface="Calibri"/>
                          <a:cs typeface="Times New Roman"/>
                        </a:rPr>
                        <a:t>(TL/</a:t>
                      </a:r>
                      <a:r>
                        <a:rPr lang="tr-TR" sz="1200" b="1" dirty="0" err="1">
                          <a:latin typeface="Times New Roman"/>
                          <a:ea typeface="Calibri"/>
                          <a:cs typeface="Times New Roman"/>
                        </a:rPr>
                        <a:t>m.yıl</a:t>
                      </a:r>
                      <a:r>
                        <a:rPr lang="tr-TR" sz="1200" b="1" dirty="0">
                          <a:latin typeface="Times New Roman"/>
                          <a:ea typeface="Calibri"/>
                          <a:cs typeface="Times New Roman"/>
                        </a:rPr>
                        <a:t>)</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73019">
                <a:tc>
                  <a:txBody>
                    <a:bodyPr/>
                    <a:lstStyle/>
                    <a:p>
                      <a:pPr algn="ctr">
                        <a:lnSpc>
                          <a:spcPct val="115000"/>
                        </a:lnSpc>
                        <a:spcAft>
                          <a:spcPts val="0"/>
                        </a:spcAft>
                      </a:pPr>
                      <a:r>
                        <a:rPr lang="tr-TR" sz="1200" dirty="0" smtClean="0">
                          <a:latin typeface="Times New Roman"/>
                          <a:ea typeface="Calibri"/>
                          <a:cs typeface="Times New Roman"/>
                        </a:rPr>
                        <a:t>63</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Times New Roman"/>
                          <a:ea typeface="Calibri"/>
                          <a:cs typeface="Times New Roman"/>
                        </a:rPr>
                        <a:t>3,80</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Times New Roman"/>
                          <a:ea typeface="Calibri"/>
                          <a:cs typeface="Times New Roman"/>
                        </a:rPr>
                        <a:t>35</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Times New Roman"/>
                          <a:ea typeface="Calibri"/>
                          <a:cs typeface="Times New Roman"/>
                        </a:rPr>
                        <a:t>10</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Times New Roman"/>
                          <a:ea typeface="Calibri"/>
                          <a:cs typeface="Times New Roman"/>
                        </a:rPr>
                        <a:t>0.10369</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smtClean="0">
                          <a:latin typeface="Times New Roman"/>
                          <a:ea typeface="Calibri"/>
                          <a:cs typeface="Times New Roman"/>
                        </a:rPr>
                        <a:t>0.39</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19">
                <a:tc>
                  <a:txBody>
                    <a:bodyPr/>
                    <a:lstStyle/>
                    <a:p>
                      <a:pPr algn="ctr">
                        <a:lnSpc>
                          <a:spcPct val="115000"/>
                        </a:lnSpc>
                        <a:spcAft>
                          <a:spcPts val="0"/>
                        </a:spcAft>
                      </a:pPr>
                      <a:r>
                        <a:rPr lang="tr-TR" sz="1200" dirty="0" smtClean="0">
                          <a:latin typeface="Times New Roman"/>
                          <a:ea typeface="Calibri"/>
                          <a:cs typeface="Times New Roman"/>
                        </a:rPr>
                        <a:t>75</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Times New Roman"/>
                          <a:ea typeface="Calibri"/>
                          <a:cs typeface="Times New Roman"/>
                        </a:rPr>
                        <a:t>4.20</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Times New Roman"/>
                          <a:ea typeface="Calibri"/>
                          <a:cs typeface="Times New Roman"/>
                        </a:rPr>
                        <a:t>35</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Times New Roman"/>
                          <a:ea typeface="Calibri"/>
                          <a:cs typeface="Times New Roman"/>
                        </a:rPr>
                        <a:t>10</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Times New Roman"/>
                          <a:ea typeface="Calibri"/>
                          <a:cs typeface="Times New Roman"/>
                        </a:rPr>
                        <a:t>0.10369</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Times New Roman"/>
                          <a:ea typeface="Calibri"/>
                          <a:cs typeface="Times New Roman"/>
                        </a:rPr>
                        <a:t>0.44</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73019">
                <a:tc>
                  <a:txBody>
                    <a:bodyPr/>
                    <a:lstStyle/>
                    <a:p>
                      <a:pPr algn="ctr">
                        <a:lnSpc>
                          <a:spcPct val="115000"/>
                        </a:lnSpc>
                        <a:spcAft>
                          <a:spcPts val="0"/>
                        </a:spcAft>
                      </a:pPr>
                      <a:r>
                        <a:rPr lang="tr-TR" sz="1200">
                          <a:latin typeface="Times New Roman"/>
                          <a:ea typeface="Calibri"/>
                          <a:cs typeface="Times New Roman"/>
                        </a:rPr>
                        <a:t>90</a:t>
                      </a:r>
                      <a:endParaRPr lang="tr-TR"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Times New Roman"/>
                          <a:ea typeface="Calibri"/>
                          <a:cs typeface="Times New Roman"/>
                        </a:rPr>
                        <a:t>6.10</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Times New Roman"/>
                          <a:ea typeface="Calibri"/>
                          <a:cs typeface="Times New Roman"/>
                        </a:rPr>
                        <a:t>35</a:t>
                      </a:r>
                      <a:endParaRPr lang="tr-TR"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a:latin typeface="Times New Roman"/>
                          <a:ea typeface="Calibri"/>
                          <a:cs typeface="Times New Roman"/>
                        </a:rPr>
                        <a:t>10</a:t>
                      </a:r>
                      <a:endParaRPr lang="tr-TR"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Times New Roman"/>
                          <a:ea typeface="Calibri"/>
                          <a:cs typeface="Times New Roman"/>
                        </a:rPr>
                        <a:t>0.10369</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Times New Roman"/>
                          <a:ea typeface="Calibri"/>
                          <a:cs typeface="Times New Roman"/>
                        </a:rPr>
                        <a:t>0.63</a:t>
                      </a:r>
                      <a:endParaRPr lang="tr-TR"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198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1556792"/>
            <a:ext cx="1944216" cy="518458"/>
          </a:xfrm>
          <a:prstGeom prst="rect">
            <a:avLst/>
          </a:prstGeom>
          <a:noFill/>
        </p:spPr>
      </p:pic>
      <p:sp>
        <p:nvSpPr>
          <p:cNvPr id="1198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98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1981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9872" y="1484784"/>
            <a:ext cx="2376264" cy="648072"/>
          </a:xfrm>
          <a:prstGeom prst="rect">
            <a:avLst/>
          </a:prstGeom>
          <a:noFill/>
        </p:spPr>
      </p:pic>
    </p:spTree>
    <p:extLst>
      <p:ext uri="{BB962C8B-B14F-4D97-AF65-F5344CB8AC3E}">
        <p14:creationId xmlns:p14="http://schemas.microsoft.com/office/powerpoint/2010/main" val="2319935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457200" y="274638"/>
            <a:ext cx="8229600" cy="1011237"/>
          </a:xfrm>
        </p:spPr>
        <p:txBody>
          <a:bodyPr/>
          <a:lstStyle/>
          <a:p>
            <a:pPr algn="l"/>
            <a:r>
              <a:rPr lang="tr-TR" sz="2000" smtClean="0">
                <a:solidFill>
                  <a:srgbClr val="FF0000"/>
                </a:solidFill>
              </a:rPr>
              <a:t>7.AŞAMA Doğrusal Programlama Modeline Esas Veriler</a:t>
            </a:r>
          </a:p>
        </p:txBody>
      </p:sp>
      <p:graphicFrame>
        <p:nvGraphicFramePr>
          <p:cNvPr id="6" name="5 Tablo"/>
          <p:cNvGraphicFramePr>
            <a:graphicFrameLocks noGrp="1"/>
          </p:cNvGraphicFramePr>
          <p:nvPr/>
        </p:nvGraphicFramePr>
        <p:xfrm>
          <a:off x="971600" y="1268760"/>
          <a:ext cx="7344815" cy="3312367"/>
        </p:xfrm>
        <a:graphic>
          <a:graphicData uri="http://schemas.openxmlformats.org/drawingml/2006/table">
            <a:tbl>
              <a:tblPr/>
              <a:tblGrid>
                <a:gridCol w="648072"/>
                <a:gridCol w="864096"/>
                <a:gridCol w="680775"/>
                <a:gridCol w="852469"/>
                <a:gridCol w="864822"/>
                <a:gridCol w="842294"/>
                <a:gridCol w="1162242"/>
                <a:gridCol w="716567"/>
                <a:gridCol w="713478"/>
              </a:tblGrid>
              <a:tr h="460101">
                <a:tc rowSpan="2">
                  <a:txBody>
                    <a:bodyPr/>
                    <a:lstStyle/>
                    <a:p>
                      <a:pPr algn="ctr" fontAlgn="ctr"/>
                      <a:r>
                        <a:rPr lang="tr-TR" sz="1600" b="0" i="0" u="none" strike="noStrike" dirty="0">
                          <a:solidFill>
                            <a:srgbClr val="000000"/>
                          </a:solidFill>
                          <a:latin typeface="Calibri"/>
                        </a:rPr>
                        <a:t>Boru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dirty="0">
                          <a:solidFill>
                            <a:srgbClr val="000000"/>
                          </a:solidFill>
                          <a:latin typeface="Calibri"/>
                        </a:rPr>
                        <a:t>Uzunluk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a:solidFill>
                            <a:srgbClr val="000000"/>
                          </a:solidFill>
                          <a:latin typeface="Calibri"/>
                        </a:rPr>
                        <a:t>Debi (L/s)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a:solidFill>
                            <a:srgbClr val="000000"/>
                          </a:solidFill>
                          <a:latin typeface="Calibri"/>
                        </a:rPr>
                        <a:t>Seçenek boru</a:t>
                      </a:r>
                      <a:br>
                        <a:rPr lang="tr-TR" sz="1600" b="0" i="0" u="none" strike="noStrike">
                          <a:solidFill>
                            <a:srgbClr val="000000"/>
                          </a:solidFill>
                          <a:latin typeface="Calibri"/>
                        </a:rPr>
                      </a:br>
                      <a:r>
                        <a:rPr lang="tr-TR" sz="1600" b="0" i="0" u="none" strike="noStrike">
                          <a:solidFill>
                            <a:srgbClr val="000000"/>
                          </a:solidFill>
                          <a:latin typeface="Calibri"/>
                        </a:rPr>
                        <a:t>dış çapı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a:solidFill>
                            <a:srgbClr val="000000"/>
                          </a:solidFill>
                          <a:latin typeface="Calibri"/>
                        </a:rPr>
                        <a:t>Birim uzunluk</a:t>
                      </a:r>
                      <a:br>
                        <a:rPr lang="tr-TR" sz="1600" b="0" i="0" u="none" strike="noStrike">
                          <a:solidFill>
                            <a:srgbClr val="000000"/>
                          </a:solidFill>
                          <a:latin typeface="Calibri"/>
                        </a:rPr>
                      </a:br>
                      <a:r>
                        <a:rPr lang="tr-TR" sz="1600" b="0" i="0" u="none" strike="noStrike">
                          <a:solidFill>
                            <a:srgbClr val="000000"/>
                          </a:solidFill>
                          <a:latin typeface="Calibri"/>
                        </a:rPr>
                        <a:t>Maliyeti (TL/m.yıl)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a:solidFill>
                            <a:srgbClr val="000000"/>
                          </a:solidFill>
                          <a:latin typeface="Calibri"/>
                        </a:rPr>
                        <a:t>Yük kayıpları </a:t>
                      </a:r>
                      <a:br>
                        <a:rPr lang="tr-TR" sz="1600" b="0" i="0" u="none" strike="noStrike">
                          <a:solidFill>
                            <a:srgbClr val="000000"/>
                          </a:solidFill>
                          <a:latin typeface="Calibri"/>
                        </a:rPr>
                      </a:br>
                      <a:r>
                        <a:rPr lang="tr-TR" sz="1600" b="0" i="0" u="none" strike="noStrike">
                          <a:solidFill>
                            <a:srgbClr val="000000"/>
                          </a:solidFill>
                          <a:latin typeface="Calibri"/>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a:solidFill>
                            <a:srgbClr val="000000"/>
                          </a:solidFill>
                          <a:latin typeface="Calibri"/>
                        </a:rPr>
                        <a:t>Seçenek boru</a:t>
                      </a:r>
                      <a:br>
                        <a:rPr lang="tr-TR" sz="1600" b="0" i="0" u="none" strike="noStrike">
                          <a:solidFill>
                            <a:srgbClr val="000000"/>
                          </a:solidFill>
                          <a:latin typeface="Calibri"/>
                        </a:rPr>
                      </a:br>
                      <a:r>
                        <a:rPr lang="tr-TR" sz="1600" b="0" i="0" u="none" strike="noStrike">
                          <a:solidFill>
                            <a:srgbClr val="000000"/>
                          </a:solidFill>
                          <a:latin typeface="Calibri"/>
                        </a:rPr>
                        <a:t>çapında uzunluk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600" b="0" i="0" u="none" strike="noStrike">
                          <a:solidFill>
                            <a:srgbClr val="000000"/>
                          </a:solidFill>
                          <a:latin typeface="Calibri"/>
                        </a:rPr>
                        <a:t>Boru dış çapı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55175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600" b="0" i="0" u="none" strike="noStrike">
                          <a:solidFill>
                            <a:srgbClr val="000000"/>
                          </a:solidFill>
                          <a:latin typeface="Calibri"/>
                        </a:rPr>
                        <a:t>Hesaplanan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0" i="0" u="none" strike="noStrike">
                          <a:solidFill>
                            <a:srgbClr val="000000"/>
                          </a:solidFill>
                          <a:latin typeface="Calibri"/>
                        </a:rPr>
                        <a:t>Düzeltilmiş</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rowSpan="3">
                  <a:txBody>
                    <a:bodyPr/>
                    <a:lstStyle/>
                    <a:p>
                      <a:pPr algn="ctr" fontAlgn="ctr"/>
                      <a:r>
                        <a:rPr lang="tr-TR" sz="1600" b="0" i="0" u="none" strike="noStrike" dirty="0">
                          <a:solidFill>
                            <a:srgbClr val="000000"/>
                          </a:solidFill>
                          <a:latin typeface="Calibri"/>
                        </a:rPr>
                        <a:t>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dirty="0">
                          <a:solidFill>
                            <a:srgbClr val="000000"/>
                          </a:solidFill>
                          <a:latin typeface="Calibri"/>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dirty="0">
                          <a:solidFill>
                            <a:srgbClr val="000000"/>
                          </a:solidFill>
                          <a:latin typeface="Calibri"/>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X1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dirty="0">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rowSpan="3">
                  <a:txBody>
                    <a:bodyPr/>
                    <a:lstStyle/>
                    <a:p>
                      <a:pPr algn="ctr" fontAlgn="ctr"/>
                      <a:r>
                        <a:rPr lang="tr-TR" sz="1600" b="0" i="0" u="none" strike="noStrike">
                          <a:solidFill>
                            <a:srgbClr val="000000"/>
                          </a:solidFill>
                          <a:latin typeface="Calibri"/>
                        </a:rPr>
                        <a:t>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X4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X5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X6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rowSpan="3">
                  <a:txBody>
                    <a:bodyPr/>
                    <a:lstStyle/>
                    <a:p>
                      <a:pPr algn="ctr" fontAlgn="ctr"/>
                      <a:r>
                        <a:rPr lang="tr-TR" sz="1600" b="0" i="0" u="none" strike="noStrike">
                          <a:solidFill>
                            <a:srgbClr val="000000"/>
                          </a:solidFill>
                          <a:latin typeface="Calibri"/>
                        </a:rPr>
                        <a: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1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dirty="0">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6 Metin kutusu"/>
          <p:cNvSpPr txBox="1"/>
          <p:nvPr/>
        </p:nvSpPr>
        <p:spPr>
          <a:xfrm>
            <a:off x="1475656" y="5229200"/>
            <a:ext cx="6624736" cy="369332"/>
          </a:xfrm>
          <a:prstGeom prst="rect">
            <a:avLst/>
          </a:prstGeom>
          <a:noFill/>
        </p:spPr>
        <p:txBody>
          <a:bodyPr wrap="square" rtlCol="0">
            <a:spAutoFit/>
          </a:bodyPr>
          <a:lstStyle/>
          <a:p>
            <a:r>
              <a:rPr lang="tr-TR" dirty="0" smtClean="0"/>
              <a:t>Yük kayıpları Şekil 3.30’an debi ve boru çapına göre </a:t>
            </a:r>
            <a:r>
              <a:rPr lang="tr-TR" dirty="0" err="1" smtClean="0"/>
              <a:t>hf</a:t>
            </a:r>
            <a:r>
              <a:rPr lang="tr-TR" dirty="0" smtClean="0"/>
              <a:t> bulunur.</a:t>
            </a:r>
            <a:endParaRPr lang="tr-TR" dirty="0"/>
          </a:p>
        </p:txBody>
      </p:sp>
    </p:spTree>
    <p:extLst>
      <p:ext uri="{BB962C8B-B14F-4D97-AF65-F5344CB8AC3E}">
        <p14:creationId xmlns:p14="http://schemas.microsoft.com/office/powerpoint/2010/main" val="3360591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457200" y="274638"/>
            <a:ext cx="8229600" cy="1011237"/>
          </a:xfrm>
        </p:spPr>
        <p:txBody>
          <a:bodyPr/>
          <a:lstStyle/>
          <a:p>
            <a:pPr algn="l"/>
            <a:r>
              <a:rPr lang="tr-TR" sz="2000" smtClean="0">
                <a:solidFill>
                  <a:srgbClr val="FF0000"/>
                </a:solidFill>
              </a:rPr>
              <a:t>7.AŞAMA Doğrusal Programlama Modeline Esas Veriler</a:t>
            </a:r>
          </a:p>
        </p:txBody>
      </p:sp>
      <p:sp>
        <p:nvSpPr>
          <p:cNvPr id="1259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2595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1412776"/>
            <a:ext cx="4252548" cy="720080"/>
          </a:xfrm>
          <a:prstGeom prst="rect">
            <a:avLst/>
          </a:prstGeom>
          <a:noFill/>
        </p:spPr>
      </p:pic>
    </p:spTree>
    <p:extLst>
      <p:ext uri="{BB962C8B-B14F-4D97-AF65-F5344CB8AC3E}">
        <p14:creationId xmlns:p14="http://schemas.microsoft.com/office/powerpoint/2010/main" val="636371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pPr algn="l"/>
            <a:r>
              <a:rPr lang="tr-TR" sz="2000" smtClean="0">
                <a:solidFill>
                  <a:srgbClr val="FF0000"/>
                </a:solidFill>
              </a:rPr>
              <a:t>8.AŞAMA Doğrusal Programlama Modeli</a:t>
            </a:r>
          </a:p>
        </p:txBody>
      </p:sp>
      <p:sp>
        <p:nvSpPr>
          <p:cNvPr id="59395" name="2 İçerik Yer Tutucusu"/>
          <p:cNvSpPr>
            <a:spLocks noGrp="1"/>
          </p:cNvSpPr>
          <p:nvPr>
            <p:ph idx="1"/>
          </p:nvPr>
        </p:nvSpPr>
        <p:spPr/>
        <p:txBody>
          <a:bodyPr/>
          <a:lstStyle/>
          <a:p>
            <a:pPr>
              <a:buFont typeface="Arial" charset="0"/>
              <a:buNone/>
            </a:pPr>
            <a:r>
              <a:rPr lang="tr-TR" sz="2000" dirty="0" smtClean="0"/>
              <a:t>Amaç fonksiyonu:</a:t>
            </a:r>
          </a:p>
          <a:p>
            <a:pPr>
              <a:buFont typeface="Arial" charset="0"/>
              <a:buNone/>
            </a:pPr>
            <a:r>
              <a:rPr lang="tr-TR" sz="2000" dirty="0" smtClean="0"/>
              <a:t>Amaç pompa birimiyle ana boru hattı yıllık masrafları toplamını minimum yapmaktır.</a:t>
            </a:r>
          </a:p>
          <a:p>
            <a:pPr>
              <a:buFont typeface="Arial" charset="0"/>
              <a:buNone/>
            </a:pPr>
            <a:endParaRPr lang="tr-TR" sz="2000" dirty="0" smtClean="0"/>
          </a:p>
          <a:p>
            <a:pPr>
              <a:buFont typeface="Arial" charset="0"/>
              <a:buNone/>
            </a:pPr>
            <a:r>
              <a:rPr lang="tr-TR" sz="2000" dirty="0" smtClean="0"/>
              <a:t>MIN=0.39.X1+0.44.X2+0.63.X3+0,39.X4+0.44.X5+0.63.X6+0.39.X7+0.44.X8+0.63.X9  </a:t>
            </a:r>
          </a:p>
          <a:p>
            <a:pPr>
              <a:buFont typeface="Arial" charset="0"/>
              <a:buNone/>
            </a:pPr>
            <a:r>
              <a:rPr lang="tr-TR" sz="2000" dirty="0" smtClean="0"/>
              <a:t>+ 12,26.X13(pompa birimi maliyeti)</a:t>
            </a:r>
          </a:p>
          <a:p>
            <a:pPr>
              <a:buFont typeface="Arial" charset="0"/>
              <a:buNone/>
            </a:pPr>
            <a:endParaRPr lang="tr-TR" sz="2000" dirty="0" smtClean="0"/>
          </a:p>
          <a:p>
            <a:pPr>
              <a:buFont typeface="Arial" charset="0"/>
              <a:buNone/>
            </a:pPr>
            <a:r>
              <a:rPr lang="tr-TR" sz="2000" dirty="0" smtClean="0"/>
              <a:t>Bu eşitlik ana borunun toplam yıllık maliyetini verir.</a:t>
            </a:r>
          </a:p>
          <a:p>
            <a:pPr>
              <a:buFont typeface="Arial" charset="0"/>
              <a:buNone/>
            </a:pPr>
            <a:endParaRPr lang="tr-TR" dirty="0" smtClean="0"/>
          </a:p>
        </p:txBody>
      </p:sp>
    </p:spTree>
    <p:extLst>
      <p:ext uri="{BB962C8B-B14F-4D97-AF65-F5344CB8AC3E}">
        <p14:creationId xmlns:p14="http://schemas.microsoft.com/office/powerpoint/2010/main" val="3343179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75"/>
            <a:ext cx="8229600" cy="5411788"/>
          </a:xfrm>
        </p:spPr>
        <p:txBody>
          <a:bodyPr rtlCol="0">
            <a:normAutofit/>
          </a:bodyPr>
          <a:lstStyle/>
          <a:p>
            <a:pPr fontAlgn="auto">
              <a:spcAft>
                <a:spcPts val="0"/>
              </a:spcAft>
              <a:buFont typeface="Arial" pitchFamily="34" charset="0"/>
              <a:buNone/>
              <a:defRPr/>
            </a:pPr>
            <a:r>
              <a:rPr lang="tr-TR" sz="2000" dirty="0" smtClean="0">
                <a:solidFill>
                  <a:srgbClr val="FF0000"/>
                </a:solidFill>
              </a:rPr>
              <a:t>KISITLAR:</a:t>
            </a:r>
          </a:p>
          <a:p>
            <a:pPr marL="514350" indent="-514350" fontAlgn="auto">
              <a:spcAft>
                <a:spcPts val="0"/>
              </a:spcAft>
              <a:buFont typeface="Arial" pitchFamily="34" charset="0"/>
              <a:buAutoNum type="alphaLcParenR"/>
              <a:defRPr/>
            </a:pPr>
            <a:r>
              <a:rPr lang="tr-TR" sz="2000" dirty="0" smtClean="0"/>
              <a:t>Uzunluk kısıtları : Her boru bölümü için uzunluk kısıtlarını yazarız.</a:t>
            </a:r>
          </a:p>
          <a:p>
            <a:pPr marL="514350" indent="-514350" fontAlgn="auto">
              <a:spcAft>
                <a:spcPts val="0"/>
              </a:spcAft>
              <a:buFont typeface="Arial" pitchFamily="34" charset="0"/>
              <a:buNone/>
              <a:defRPr/>
            </a:pPr>
            <a:r>
              <a:rPr lang="tr-TR" sz="2000" dirty="0" smtClean="0"/>
              <a:t>P-A(1) X1+X2+X3=238 m</a:t>
            </a:r>
          </a:p>
          <a:p>
            <a:pPr marL="514350" indent="-514350" fontAlgn="auto">
              <a:spcAft>
                <a:spcPts val="0"/>
              </a:spcAft>
              <a:buFont typeface="Arial" pitchFamily="34" charset="0"/>
              <a:buNone/>
              <a:defRPr/>
            </a:pPr>
            <a:r>
              <a:rPr lang="tr-TR" sz="2000" dirty="0" smtClean="0"/>
              <a:t>A-B(2) X4+X5+X6=78 m</a:t>
            </a:r>
          </a:p>
          <a:p>
            <a:pPr marL="514350" indent="-514350" fontAlgn="auto">
              <a:spcAft>
                <a:spcPts val="0"/>
              </a:spcAft>
              <a:buFont typeface="Arial" pitchFamily="34" charset="0"/>
              <a:buNone/>
              <a:defRPr/>
            </a:pPr>
            <a:r>
              <a:rPr lang="tr-TR" sz="2000" dirty="0" smtClean="0"/>
              <a:t>B-C(3) X7+X8+X9=78 m</a:t>
            </a:r>
          </a:p>
          <a:p>
            <a:pPr marL="514350" indent="-514350" fontAlgn="auto">
              <a:spcAft>
                <a:spcPts val="0"/>
              </a:spcAft>
              <a:buFont typeface="Arial" pitchFamily="34" charset="0"/>
              <a:buNone/>
              <a:defRPr/>
            </a:pPr>
            <a:endParaRPr lang="tr-TR" sz="2000" dirty="0" smtClean="0"/>
          </a:p>
          <a:p>
            <a:pPr marL="514350" indent="-514350" fontAlgn="auto">
              <a:spcAft>
                <a:spcPts val="0"/>
              </a:spcAft>
              <a:buFont typeface="Arial" pitchFamily="34" charset="0"/>
              <a:buNone/>
              <a:defRPr/>
            </a:pPr>
            <a:r>
              <a:rPr lang="tr-TR" sz="2000" dirty="0" smtClean="0"/>
              <a:t>b) </a:t>
            </a:r>
            <a:r>
              <a:rPr lang="tr-TR" sz="2000" dirty="0" err="1" smtClean="0"/>
              <a:t>Manometrik</a:t>
            </a:r>
            <a:r>
              <a:rPr lang="tr-TR" sz="2000" dirty="0" smtClean="0"/>
              <a:t> yükseklik </a:t>
            </a:r>
            <a:r>
              <a:rPr lang="tr-TR" sz="2000" dirty="0" err="1" smtClean="0"/>
              <a:t>kısıtı</a:t>
            </a:r>
            <a:r>
              <a:rPr lang="tr-TR" sz="2000" dirty="0" smtClean="0"/>
              <a:t>:</a:t>
            </a:r>
          </a:p>
          <a:p>
            <a:pPr marL="514350" indent="-514350" fontAlgn="auto">
              <a:spcAft>
                <a:spcPts val="0"/>
              </a:spcAft>
              <a:buFont typeface="Arial" pitchFamily="34" charset="0"/>
              <a:buNone/>
              <a:defRPr/>
            </a:pPr>
            <a:endParaRPr lang="tr-TR" sz="2000" dirty="0" smtClean="0"/>
          </a:p>
          <a:p>
            <a:pPr marL="514350" indent="-514350" fontAlgn="auto">
              <a:spcAft>
                <a:spcPts val="0"/>
              </a:spcAft>
              <a:buFont typeface="Arial" pitchFamily="34" charset="0"/>
              <a:buNone/>
              <a:defRPr/>
            </a:pPr>
            <a:endParaRPr lang="tr-TR" sz="2000" dirty="0" smtClean="0"/>
          </a:p>
          <a:p>
            <a:pPr marL="514350" indent="-514350" fontAlgn="auto">
              <a:spcAft>
                <a:spcPts val="0"/>
              </a:spcAft>
              <a:buFont typeface="Arial" pitchFamily="34" charset="0"/>
              <a:buNone/>
              <a:defRPr/>
            </a:pPr>
            <a:r>
              <a:rPr lang="tr-TR" sz="2000" dirty="0" smtClean="0"/>
              <a:t>   </a:t>
            </a:r>
            <a:r>
              <a:rPr lang="tr-TR" sz="2000" dirty="0" err="1" smtClean="0"/>
              <a:t>hde</a:t>
            </a:r>
            <a:r>
              <a:rPr lang="tr-TR" sz="2000" dirty="0" smtClean="0"/>
              <a:t>= 80 m</a:t>
            </a:r>
          </a:p>
          <a:p>
            <a:pPr marL="514350" indent="-514350" fontAlgn="auto">
              <a:spcAft>
                <a:spcPts val="0"/>
              </a:spcAft>
              <a:buFont typeface="Arial" pitchFamily="34" charset="0"/>
              <a:buNone/>
              <a:defRPr/>
            </a:pPr>
            <a:r>
              <a:rPr lang="tr-TR" sz="2000" dirty="0" smtClean="0"/>
              <a:t>   Ha= 18 m</a:t>
            </a:r>
          </a:p>
          <a:p>
            <a:pPr marL="514350" indent="-514350" fontAlgn="auto">
              <a:spcAft>
                <a:spcPts val="0"/>
              </a:spcAft>
              <a:buFont typeface="Arial" pitchFamily="34" charset="0"/>
              <a:buNone/>
              <a:defRPr/>
            </a:pPr>
            <a:r>
              <a:rPr lang="tr-TR" sz="2000" dirty="0" smtClean="0"/>
              <a:t>   </a:t>
            </a:r>
            <a:r>
              <a:rPr lang="tr-TR" sz="2000" dirty="0" err="1" smtClean="0"/>
              <a:t>hg</a:t>
            </a:r>
            <a:r>
              <a:rPr lang="tr-TR" sz="2000" dirty="0" smtClean="0"/>
              <a:t>= 100.20 – 98,8 = 1,4 (bayır yukarı)</a:t>
            </a:r>
          </a:p>
          <a:p>
            <a:pPr marL="514350" indent="-514350" fontAlgn="auto">
              <a:spcAft>
                <a:spcPts val="0"/>
              </a:spcAft>
              <a:buFont typeface="Arial" pitchFamily="34" charset="0"/>
              <a:buNone/>
              <a:defRPr/>
            </a:pPr>
            <a:endParaRPr lang="tr-TR" sz="2000" dirty="0" smtClean="0"/>
          </a:p>
          <a:p>
            <a:pPr marL="514350" indent="-514350" fontAlgn="auto">
              <a:spcAft>
                <a:spcPts val="0"/>
              </a:spcAft>
              <a:buFont typeface="Arial" pitchFamily="34" charset="0"/>
              <a:buNone/>
              <a:defRPr/>
            </a:pPr>
            <a:endParaRPr lang="tr-TR" sz="2000" dirty="0" smtClean="0"/>
          </a:p>
          <a:p>
            <a:pPr marL="514350" indent="-514350" fontAlgn="auto">
              <a:spcAft>
                <a:spcPts val="0"/>
              </a:spcAft>
              <a:buFont typeface="Arial" pitchFamily="34" charset="0"/>
              <a:buNone/>
              <a:defRPr/>
            </a:pPr>
            <a:endParaRPr lang="tr-TR" sz="2000" dirty="0"/>
          </a:p>
        </p:txBody>
      </p:sp>
      <p:pic>
        <p:nvPicPr>
          <p:cNvPr id="60419" name="Picture 2"/>
          <p:cNvPicPr>
            <a:picLocks noChangeAspect="1" noChangeArrowheads="1"/>
          </p:cNvPicPr>
          <p:nvPr/>
        </p:nvPicPr>
        <p:blipFill>
          <a:blip r:embed="rId2" cstate="print"/>
          <a:srcRect b="78529"/>
          <a:stretch>
            <a:fillRect/>
          </a:stretch>
        </p:blipFill>
        <p:spPr bwMode="auto">
          <a:xfrm>
            <a:off x="714375" y="3714750"/>
            <a:ext cx="5764213" cy="428625"/>
          </a:xfrm>
          <a:prstGeom prst="rect">
            <a:avLst/>
          </a:prstGeom>
          <a:noFill/>
          <a:ln w="9525">
            <a:noFill/>
            <a:miter lim="800000"/>
            <a:headEnd/>
            <a:tailEnd/>
          </a:ln>
        </p:spPr>
      </p:pic>
    </p:spTree>
    <p:extLst>
      <p:ext uri="{BB962C8B-B14F-4D97-AF65-F5344CB8AC3E}">
        <p14:creationId xmlns:p14="http://schemas.microsoft.com/office/powerpoint/2010/main" val="251178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İçerik Yer Tutucusu"/>
          <p:cNvSpPr>
            <a:spLocks noGrp="1"/>
          </p:cNvSpPr>
          <p:nvPr>
            <p:ph idx="1"/>
          </p:nvPr>
        </p:nvSpPr>
        <p:spPr>
          <a:xfrm>
            <a:off x="457200" y="785813"/>
            <a:ext cx="8229600" cy="5340350"/>
          </a:xfrm>
        </p:spPr>
        <p:txBody>
          <a:bodyPr>
            <a:normAutofit lnSpcReduction="10000"/>
          </a:bodyPr>
          <a:lstStyle/>
          <a:p>
            <a:pPr>
              <a:buFont typeface="Arial" charset="0"/>
              <a:buNone/>
            </a:pPr>
            <a:r>
              <a:rPr lang="tr-TR" sz="2000" dirty="0" err="1" smtClean="0"/>
              <a:t>Manometrik</a:t>
            </a:r>
            <a:r>
              <a:rPr lang="tr-TR" sz="2000" dirty="0" smtClean="0"/>
              <a:t> yükseklik </a:t>
            </a:r>
            <a:r>
              <a:rPr lang="tr-TR" sz="2000" dirty="0" err="1" smtClean="0"/>
              <a:t>kısıtı</a:t>
            </a:r>
            <a:r>
              <a:rPr lang="tr-TR" sz="2000" dirty="0" smtClean="0"/>
              <a:t> yazılırken;</a:t>
            </a:r>
          </a:p>
          <a:p>
            <a:pPr>
              <a:buFont typeface="Arial" charset="0"/>
              <a:buNone/>
            </a:pPr>
            <a:r>
              <a:rPr lang="tr-TR" sz="2000" dirty="0" smtClean="0"/>
              <a:t>1- Yük kayıpları dikkate alınmaz.</a:t>
            </a:r>
          </a:p>
          <a:p>
            <a:pPr>
              <a:buFont typeface="Arial" charset="0"/>
              <a:buNone/>
            </a:pPr>
            <a:r>
              <a:rPr lang="tr-TR" sz="2000" dirty="0" smtClean="0"/>
              <a:t>2-Ana boru hattı üzerinde en yüksek nokta ile pompa arasındaki yükseklik farkı dikkate alınır.</a:t>
            </a:r>
          </a:p>
          <a:p>
            <a:pPr>
              <a:buFont typeface="Arial" charset="0"/>
              <a:buNone/>
            </a:pPr>
            <a:r>
              <a:rPr lang="tr-TR" sz="2000" dirty="0" smtClean="0"/>
              <a:t>H</a:t>
            </a:r>
            <a:r>
              <a:rPr lang="tr-TR" sz="2000" baseline="-25000" dirty="0" smtClean="0"/>
              <a:t>m</a:t>
            </a:r>
            <a:r>
              <a:rPr lang="tr-TR" sz="2000" dirty="0" smtClean="0"/>
              <a:t>≥ </a:t>
            </a:r>
            <a:r>
              <a:rPr lang="tr-TR" sz="2000" dirty="0" err="1" smtClean="0"/>
              <a:t>H</a:t>
            </a:r>
            <a:r>
              <a:rPr lang="tr-TR" sz="2000" baseline="-25000" dirty="0" err="1" smtClean="0"/>
              <a:t>de</a:t>
            </a:r>
            <a:r>
              <a:rPr lang="tr-TR" sz="2000" dirty="0" smtClean="0"/>
              <a:t> ±</a:t>
            </a:r>
            <a:r>
              <a:rPr lang="tr-TR" sz="2000" dirty="0" err="1" smtClean="0"/>
              <a:t>h</a:t>
            </a:r>
            <a:r>
              <a:rPr lang="tr-TR" sz="2000" baseline="-25000" dirty="0" err="1" smtClean="0"/>
              <a:t>g</a:t>
            </a:r>
            <a:r>
              <a:rPr lang="tr-TR" sz="2000" dirty="0" smtClean="0"/>
              <a:t>+Ha≥80+1,40+18=99,40</a:t>
            </a:r>
          </a:p>
          <a:p>
            <a:pPr>
              <a:buFont typeface="Arial" charset="0"/>
              <a:buNone/>
            </a:pPr>
            <a:endParaRPr lang="tr-TR" sz="2000" dirty="0" smtClean="0"/>
          </a:p>
          <a:p>
            <a:pPr>
              <a:buFont typeface="Arial" charset="0"/>
              <a:buNone/>
            </a:pPr>
            <a:r>
              <a:rPr lang="tr-TR" sz="2000" dirty="0" smtClean="0"/>
              <a:t>(4) X13 ≥ 99,40 m</a:t>
            </a:r>
          </a:p>
          <a:p>
            <a:pPr>
              <a:buFont typeface="Arial" charset="0"/>
              <a:buNone/>
            </a:pPr>
            <a:r>
              <a:rPr lang="tr-TR" sz="2000" dirty="0" smtClean="0"/>
              <a:t>c) Yük kaybı kısıtları</a:t>
            </a:r>
          </a:p>
          <a:p>
            <a:pPr>
              <a:buFont typeface="Arial" charset="0"/>
              <a:buNone/>
            </a:pPr>
            <a:endParaRPr lang="tr-TR" sz="2000" dirty="0" smtClean="0"/>
          </a:p>
          <a:p>
            <a:pPr>
              <a:buFont typeface="Arial" charset="0"/>
              <a:buNone/>
            </a:pPr>
            <a:endParaRPr lang="tr-TR" sz="2000" dirty="0" smtClean="0"/>
          </a:p>
          <a:p>
            <a:pPr>
              <a:buNone/>
            </a:pPr>
            <a:r>
              <a:rPr lang="tr-TR" sz="2000" dirty="0" smtClean="0"/>
              <a:t>h </a:t>
            </a:r>
            <a:r>
              <a:rPr lang="tr-TR" sz="1400" dirty="0" smtClean="0"/>
              <a:t>de</a:t>
            </a:r>
            <a:r>
              <a:rPr lang="tr-TR" sz="2000" dirty="0" smtClean="0"/>
              <a:t>=80 m</a:t>
            </a:r>
          </a:p>
          <a:p>
            <a:pPr>
              <a:buNone/>
            </a:pPr>
            <a:r>
              <a:rPr lang="tr-TR" sz="2000" dirty="0" smtClean="0"/>
              <a:t>Ha=18 m</a:t>
            </a:r>
          </a:p>
          <a:p>
            <a:pPr>
              <a:buNone/>
            </a:pPr>
            <a:r>
              <a:rPr lang="tr-TR" sz="2000" dirty="0" smtClean="0"/>
              <a:t>h </a:t>
            </a:r>
            <a:r>
              <a:rPr lang="tr-TR" sz="2000" dirty="0" err="1" smtClean="0"/>
              <a:t>fkb</a:t>
            </a:r>
            <a:r>
              <a:rPr lang="tr-TR" sz="2000" dirty="0" smtClean="0"/>
              <a:t>=5 m (yaklaşık)</a:t>
            </a:r>
          </a:p>
          <a:p>
            <a:pPr>
              <a:buNone/>
            </a:pPr>
            <a:endParaRPr lang="tr-TR" sz="2000" dirty="0" smtClean="0"/>
          </a:p>
          <a:p>
            <a:pPr>
              <a:buFont typeface="Arial" charset="0"/>
              <a:buNone/>
            </a:pPr>
            <a:r>
              <a:rPr lang="tr-TR" sz="2000" dirty="0" smtClean="0"/>
              <a:t>Hm-</a:t>
            </a:r>
            <a:r>
              <a:rPr lang="tr-TR" sz="2000" dirty="0" err="1" smtClean="0"/>
              <a:t>hf</a:t>
            </a:r>
            <a:r>
              <a:rPr lang="tr-TR" sz="2000" dirty="0" smtClean="0"/>
              <a:t> ≥ </a:t>
            </a:r>
            <a:r>
              <a:rPr lang="tr-TR" sz="2000" dirty="0" err="1" smtClean="0"/>
              <a:t>hde</a:t>
            </a:r>
            <a:r>
              <a:rPr lang="tr-TR" sz="2000" dirty="0" smtClean="0"/>
              <a:t> ± </a:t>
            </a:r>
            <a:r>
              <a:rPr lang="tr-TR" sz="2000" dirty="0" err="1" smtClean="0"/>
              <a:t>hg</a:t>
            </a:r>
            <a:r>
              <a:rPr lang="tr-TR" sz="2000" dirty="0" smtClean="0"/>
              <a:t> + </a:t>
            </a:r>
            <a:r>
              <a:rPr lang="tr-TR" sz="2000" dirty="0" err="1" smtClean="0"/>
              <a:t>hfkb</a:t>
            </a:r>
            <a:r>
              <a:rPr lang="tr-TR" sz="2000" dirty="0" smtClean="0"/>
              <a:t> + Ha ≥ 80 ± </a:t>
            </a:r>
            <a:r>
              <a:rPr lang="tr-TR" sz="2000" dirty="0" err="1" smtClean="0"/>
              <a:t>hg</a:t>
            </a:r>
            <a:r>
              <a:rPr lang="tr-TR" sz="2000" dirty="0" smtClean="0"/>
              <a:t> +5 +18</a:t>
            </a:r>
          </a:p>
          <a:p>
            <a:pPr>
              <a:buFont typeface="Arial" charset="0"/>
              <a:buNone/>
            </a:pPr>
            <a:r>
              <a:rPr lang="tr-TR" sz="2000" dirty="0" smtClean="0"/>
              <a:t>Hm-</a:t>
            </a:r>
            <a:r>
              <a:rPr lang="tr-TR" sz="2000" dirty="0" err="1" smtClean="0"/>
              <a:t>hf</a:t>
            </a:r>
            <a:r>
              <a:rPr lang="tr-TR" sz="2000" dirty="0" smtClean="0"/>
              <a:t>≥ 103 ± </a:t>
            </a:r>
            <a:r>
              <a:rPr lang="tr-TR" sz="2000" dirty="0" err="1" smtClean="0"/>
              <a:t>hg</a:t>
            </a:r>
            <a:endParaRPr lang="tr-TR" sz="2000" dirty="0" smtClean="0"/>
          </a:p>
          <a:p>
            <a:pPr>
              <a:buFont typeface="Arial" charset="0"/>
              <a:buNone/>
            </a:pPr>
            <a:endParaRPr lang="tr-TR" sz="2000" dirty="0" smtClean="0"/>
          </a:p>
          <a:p>
            <a:pPr>
              <a:buFont typeface="Arial" charset="0"/>
              <a:buNone/>
            </a:pPr>
            <a:endParaRPr lang="tr-TR" sz="2000" dirty="0" smtClean="0"/>
          </a:p>
          <a:p>
            <a:pPr>
              <a:buFont typeface="Arial" charset="0"/>
              <a:buNone/>
            </a:pPr>
            <a:endParaRPr lang="tr-TR" sz="2000" dirty="0" smtClean="0"/>
          </a:p>
          <a:p>
            <a:pPr>
              <a:buFont typeface="Arial" charset="0"/>
              <a:buNone/>
            </a:pPr>
            <a:endParaRPr lang="tr-TR" sz="2000" dirty="0" smtClean="0"/>
          </a:p>
          <a:p>
            <a:pPr>
              <a:buFont typeface="Arial" charset="0"/>
              <a:buNone/>
            </a:pPr>
            <a:endParaRPr lang="tr-TR" sz="2000" dirty="0" smtClean="0"/>
          </a:p>
          <a:p>
            <a:pPr>
              <a:buFont typeface="Arial" charset="0"/>
              <a:buNone/>
            </a:pPr>
            <a:endParaRPr lang="tr-TR" sz="2000" dirty="0" smtClean="0"/>
          </a:p>
          <a:p>
            <a:pPr>
              <a:buFont typeface="Arial" charset="0"/>
              <a:buNone/>
            </a:pPr>
            <a:endParaRPr lang="tr-TR" sz="2000" dirty="0" smtClean="0"/>
          </a:p>
          <a:p>
            <a:pPr>
              <a:buFont typeface="Arial" charset="0"/>
              <a:buNone/>
            </a:pPr>
            <a:endParaRPr lang="tr-TR" sz="2400" dirty="0" smtClean="0"/>
          </a:p>
        </p:txBody>
      </p:sp>
      <p:pic>
        <p:nvPicPr>
          <p:cNvPr id="4" name="Picture 2"/>
          <p:cNvPicPr>
            <a:picLocks noChangeAspect="1" noChangeArrowheads="1"/>
          </p:cNvPicPr>
          <p:nvPr/>
        </p:nvPicPr>
        <p:blipFill>
          <a:blip r:embed="rId2" cstate="print"/>
          <a:srcRect b="78529"/>
          <a:stretch>
            <a:fillRect/>
          </a:stretch>
        </p:blipFill>
        <p:spPr bwMode="auto">
          <a:xfrm>
            <a:off x="683568" y="3501008"/>
            <a:ext cx="5764213" cy="428625"/>
          </a:xfrm>
          <a:prstGeom prst="rect">
            <a:avLst/>
          </a:prstGeom>
          <a:noFill/>
          <a:ln w="9525">
            <a:noFill/>
            <a:miter lim="800000"/>
            <a:headEnd/>
            <a:tailEnd/>
          </a:ln>
        </p:spPr>
      </p:pic>
    </p:spTree>
    <p:extLst>
      <p:ext uri="{BB962C8B-B14F-4D97-AF65-F5344CB8AC3E}">
        <p14:creationId xmlns:p14="http://schemas.microsoft.com/office/powerpoint/2010/main" val="27966447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63"/>
            <a:ext cx="8229600" cy="5626100"/>
          </a:xfrm>
        </p:spPr>
        <p:txBody>
          <a:bodyPr rtlCol="0">
            <a:normAutofit/>
          </a:bodyPr>
          <a:lstStyle/>
          <a:p>
            <a:pPr fontAlgn="auto">
              <a:spcAft>
                <a:spcPts val="0"/>
              </a:spcAft>
              <a:buFont typeface="Wingdings" pitchFamily="2" charset="2"/>
              <a:buChar char="Ø"/>
              <a:defRPr/>
            </a:pPr>
            <a:r>
              <a:rPr lang="tr-TR" sz="2000" dirty="0" smtClean="0"/>
              <a:t>Yük  kayıpları her boru hattı için ayrı ayrı yazılır.</a:t>
            </a:r>
          </a:p>
          <a:p>
            <a:pPr fontAlgn="auto">
              <a:spcAft>
                <a:spcPts val="0"/>
              </a:spcAft>
              <a:buFont typeface="Arial" pitchFamily="34" charset="0"/>
              <a:buNone/>
              <a:defRPr/>
            </a:pPr>
            <a:endParaRPr lang="tr-TR" sz="2000" dirty="0" smtClean="0"/>
          </a:p>
          <a:p>
            <a:pPr fontAlgn="auto">
              <a:spcAft>
                <a:spcPts val="0"/>
              </a:spcAft>
              <a:buFont typeface="Wingdings" pitchFamily="2" charset="2"/>
              <a:buChar char="§"/>
              <a:defRPr/>
            </a:pPr>
            <a:r>
              <a:rPr lang="tr-TR" sz="2000" dirty="0" smtClean="0"/>
              <a:t>P-C hattı için; P-A, A-B ve B-C boru hatlarından oluşur.</a:t>
            </a:r>
          </a:p>
          <a:p>
            <a:pPr fontAlgn="auto">
              <a:spcAft>
                <a:spcPts val="0"/>
              </a:spcAft>
              <a:buFont typeface="Arial" pitchFamily="34" charset="0"/>
              <a:buNone/>
              <a:defRPr/>
            </a:pPr>
            <a:r>
              <a:rPr lang="tr-TR" sz="2000" dirty="0" smtClean="0"/>
              <a:t>Hm-</a:t>
            </a:r>
            <a:r>
              <a:rPr lang="tr-TR" sz="2000" dirty="0" err="1" smtClean="0"/>
              <a:t>h</a:t>
            </a:r>
            <a:r>
              <a:rPr lang="tr-TR" sz="1600" dirty="0" err="1" smtClean="0"/>
              <a:t>f</a:t>
            </a:r>
            <a:r>
              <a:rPr lang="tr-TR" sz="1400" dirty="0" err="1" smtClean="0"/>
              <a:t>P</a:t>
            </a:r>
            <a:r>
              <a:rPr lang="tr-TR" sz="1400" dirty="0" smtClean="0"/>
              <a:t>-C  </a:t>
            </a:r>
            <a:r>
              <a:rPr lang="tr-TR" sz="2000" dirty="0" smtClean="0"/>
              <a:t>≥ 103±</a:t>
            </a:r>
            <a:r>
              <a:rPr lang="tr-TR" sz="2000" dirty="0" err="1" smtClean="0"/>
              <a:t>h</a:t>
            </a:r>
            <a:r>
              <a:rPr lang="tr-TR" sz="1400" dirty="0" err="1" smtClean="0"/>
              <a:t>gP</a:t>
            </a:r>
            <a:r>
              <a:rPr lang="tr-TR" sz="1400" dirty="0" smtClean="0"/>
              <a:t>-C</a:t>
            </a:r>
            <a:endParaRPr lang="tr-TR" sz="2000" dirty="0" smtClean="0"/>
          </a:p>
          <a:p>
            <a:pPr fontAlgn="auto">
              <a:spcAft>
                <a:spcPts val="0"/>
              </a:spcAft>
              <a:buFont typeface="Arial" pitchFamily="34" charset="0"/>
              <a:buNone/>
              <a:defRPr/>
            </a:pPr>
            <a:r>
              <a:rPr lang="tr-TR" sz="2000" dirty="0" smtClean="0"/>
              <a:t>Hm-</a:t>
            </a:r>
            <a:r>
              <a:rPr lang="tr-TR" sz="2000" dirty="0" err="1" smtClean="0"/>
              <a:t>h</a:t>
            </a:r>
            <a:r>
              <a:rPr lang="tr-TR" sz="1400" dirty="0" err="1" smtClean="0"/>
              <a:t>fP</a:t>
            </a:r>
            <a:r>
              <a:rPr lang="tr-TR" sz="1400" dirty="0" smtClean="0"/>
              <a:t>-C </a:t>
            </a:r>
            <a:r>
              <a:rPr lang="tr-TR" sz="2000" dirty="0" smtClean="0"/>
              <a:t>≥  103+1,40 ≥ 104,40</a:t>
            </a:r>
          </a:p>
          <a:p>
            <a:pPr fontAlgn="auto">
              <a:spcAft>
                <a:spcPts val="0"/>
              </a:spcAft>
              <a:buFont typeface="Arial" pitchFamily="34" charset="0"/>
              <a:buNone/>
              <a:defRPr/>
            </a:pPr>
            <a:r>
              <a:rPr lang="tr-TR" sz="2000" dirty="0" err="1" smtClean="0"/>
              <a:t>h</a:t>
            </a:r>
            <a:r>
              <a:rPr lang="tr-TR" sz="1400" dirty="0" err="1" smtClean="0"/>
              <a:t>gP</a:t>
            </a:r>
            <a:r>
              <a:rPr lang="tr-TR" sz="1400" dirty="0" smtClean="0"/>
              <a:t>-C</a:t>
            </a:r>
            <a:r>
              <a:rPr lang="tr-TR" sz="2000" dirty="0" smtClean="0"/>
              <a:t>= 100,20-98.80=1,40m(bayır aşağı)</a:t>
            </a:r>
          </a:p>
          <a:p>
            <a:pPr fontAlgn="auto">
              <a:spcAft>
                <a:spcPts val="0"/>
              </a:spcAft>
              <a:buFont typeface="Arial" pitchFamily="34" charset="0"/>
              <a:buNone/>
              <a:defRPr/>
            </a:pPr>
            <a:endParaRPr lang="tr-TR" sz="2000" dirty="0" smtClean="0"/>
          </a:p>
          <a:p>
            <a:pPr fontAlgn="auto">
              <a:spcAft>
                <a:spcPts val="0"/>
              </a:spcAft>
              <a:buFont typeface="Arial" pitchFamily="34" charset="0"/>
              <a:buNone/>
              <a:defRPr/>
            </a:pPr>
            <a:r>
              <a:rPr lang="tr-TR" sz="2000" dirty="0" smtClean="0"/>
              <a:t>(5) X13-0.023.X1-0.011.X2-0.004.X3-0.023.X4-0.0011.X5-0.004.X6-0.023.X7-0.011.X8-0,004.X9 ≥ 104,40</a:t>
            </a:r>
          </a:p>
          <a:p>
            <a:pPr fontAlgn="auto">
              <a:spcAft>
                <a:spcPts val="0"/>
              </a:spcAft>
              <a:buFont typeface="Arial" pitchFamily="34" charset="0"/>
              <a:buNone/>
              <a:defRPr/>
            </a:pPr>
            <a:endParaRPr lang="tr-TR" sz="2000" dirty="0" smtClean="0"/>
          </a:p>
          <a:p>
            <a:pPr fontAlgn="auto">
              <a:spcAft>
                <a:spcPts val="0"/>
              </a:spcAft>
              <a:buClr>
                <a:schemeClr val="tx1"/>
              </a:buClr>
              <a:buNone/>
              <a:defRPr/>
            </a:pPr>
            <a:endParaRPr lang="tr-TR" sz="2400" dirty="0" smtClean="0"/>
          </a:p>
        </p:txBody>
      </p:sp>
    </p:spTree>
    <p:extLst>
      <p:ext uri="{BB962C8B-B14F-4D97-AF65-F5344CB8AC3E}">
        <p14:creationId xmlns:p14="http://schemas.microsoft.com/office/powerpoint/2010/main" val="12466919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947FDF7A-B6D9-4D7A-9370-DCA7D7880B85}" type="slidenum">
              <a:rPr lang="tr-TR" smtClean="0"/>
              <a:pPr/>
              <a:t>49</a:t>
            </a:fld>
            <a:endParaRPr lang="tr-TR"/>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34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92161" name="Picture 1"/>
          <p:cNvPicPr>
            <a:picLocks noChangeAspect="1" noChangeArrowheads="1"/>
          </p:cNvPicPr>
          <p:nvPr/>
        </p:nvPicPr>
        <p:blipFill>
          <a:blip r:embed="rId2" cstate="print"/>
          <a:srcRect/>
          <a:stretch>
            <a:fillRect/>
          </a:stretch>
        </p:blipFill>
        <p:spPr bwMode="auto">
          <a:xfrm>
            <a:off x="611560" y="1484784"/>
            <a:ext cx="8097925" cy="3312368"/>
          </a:xfrm>
          <a:prstGeom prst="rect">
            <a:avLst/>
          </a:prstGeom>
          <a:noFill/>
          <a:ln w="9525">
            <a:noFill/>
            <a:miter lim="800000"/>
            <a:headEnd/>
            <a:tailEnd/>
          </a:ln>
        </p:spPr>
      </p:pic>
    </p:spTree>
    <p:extLst>
      <p:ext uri="{BB962C8B-B14F-4D97-AF65-F5344CB8AC3E}">
        <p14:creationId xmlns:p14="http://schemas.microsoft.com/office/powerpoint/2010/main" val="92222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0825" y="87313"/>
            <a:ext cx="8893175" cy="6770687"/>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tr-TR" sz="2000" b="1" dirty="0">
                <a:latin typeface="+mn-lt"/>
                <a:cs typeface="Arial" panose="020B0604020202020204" pitchFamily="34" charset="0"/>
              </a:rPr>
              <a:t>KAYNAK ARAŞTIRMASI</a:t>
            </a:r>
          </a:p>
          <a:p>
            <a:pPr marL="457200" indent="-457200" algn="just" eaLnBrk="1" fontAlgn="auto" hangingPunct="1">
              <a:spcBef>
                <a:spcPts val="0"/>
              </a:spcBef>
              <a:spcAft>
                <a:spcPts val="0"/>
              </a:spcAft>
              <a:defRPr/>
            </a:pPr>
            <a:endParaRPr lang="tr-TR" sz="2000" b="1" dirty="0">
              <a:latin typeface="+mn-lt"/>
              <a:cs typeface="Arial" panose="020B0604020202020204" pitchFamily="34" charset="0"/>
            </a:endParaRPr>
          </a:p>
          <a:p>
            <a:pPr eaLnBrk="1" fontAlgn="auto" hangingPunct="1">
              <a:spcBef>
                <a:spcPts val="0"/>
              </a:spcBef>
              <a:spcAft>
                <a:spcPts val="0"/>
              </a:spcAft>
              <a:defRPr/>
            </a:pPr>
            <a:r>
              <a:rPr lang="tr-TR" sz="2000" b="1" dirty="0">
                <a:latin typeface="+mn-lt"/>
              </a:rPr>
              <a:t>3. TOPOGRAFYA ÖZELLİKLERİ</a:t>
            </a:r>
          </a:p>
          <a:p>
            <a:pPr eaLnBrk="1" fontAlgn="auto" hangingPunct="1">
              <a:spcBef>
                <a:spcPts val="0"/>
              </a:spcBef>
              <a:spcAft>
                <a:spcPts val="0"/>
              </a:spcAft>
              <a:defRPr/>
            </a:pPr>
            <a:endParaRPr lang="tr-TR" sz="2000" dirty="0">
              <a:latin typeface="+mn-lt"/>
            </a:endParaRPr>
          </a:p>
          <a:p>
            <a:pPr eaLnBrk="1" fontAlgn="auto" hangingPunct="1">
              <a:spcBef>
                <a:spcPts val="0"/>
              </a:spcBef>
              <a:spcAft>
                <a:spcPts val="0"/>
              </a:spcAft>
              <a:defRPr/>
            </a:pPr>
            <a:r>
              <a:rPr lang="tr-TR" sz="2000" dirty="0">
                <a:latin typeface="+mn-lt"/>
              </a:rPr>
              <a:t>	Ekli planlama haritasından izleneceği gibi, proje alanında ortalama eğim kuzey-güney  ve doğu-batı doğrultusunda, sırasıyla, % 0.6 ve % 0.3’tür.</a:t>
            </a:r>
          </a:p>
          <a:p>
            <a:pPr eaLnBrk="1" fontAlgn="auto" hangingPunct="1">
              <a:spcBef>
                <a:spcPts val="0"/>
              </a:spcBef>
              <a:spcAft>
                <a:spcPts val="0"/>
              </a:spcAft>
              <a:defRPr/>
            </a:pPr>
            <a:r>
              <a:rPr lang="tr-TR" sz="2000" dirty="0">
                <a:latin typeface="+mn-lt"/>
              </a:rPr>
              <a:t> </a:t>
            </a:r>
          </a:p>
          <a:p>
            <a:pPr eaLnBrk="1" fontAlgn="auto" hangingPunct="1">
              <a:spcBef>
                <a:spcPts val="0"/>
              </a:spcBef>
              <a:spcAft>
                <a:spcPts val="0"/>
              </a:spcAft>
              <a:defRPr/>
            </a:pPr>
            <a:r>
              <a:rPr lang="tr-TR" sz="2000" b="1" dirty="0">
                <a:latin typeface="+mn-lt"/>
              </a:rPr>
              <a:t>4. BİTKİ ÖZELLİKLERİ</a:t>
            </a:r>
          </a:p>
          <a:p>
            <a:pPr eaLnBrk="1" fontAlgn="auto" hangingPunct="1">
              <a:spcBef>
                <a:spcPts val="0"/>
              </a:spcBef>
              <a:spcAft>
                <a:spcPts val="0"/>
              </a:spcAft>
              <a:defRPr/>
            </a:pPr>
            <a:endParaRPr lang="tr-TR" sz="2000" dirty="0">
              <a:latin typeface="+mn-lt"/>
            </a:endParaRPr>
          </a:p>
          <a:p>
            <a:pPr eaLnBrk="1" fontAlgn="auto" hangingPunct="1">
              <a:spcBef>
                <a:spcPts val="0"/>
              </a:spcBef>
              <a:spcAft>
                <a:spcPts val="0"/>
              </a:spcAft>
              <a:defRPr/>
            </a:pPr>
            <a:r>
              <a:rPr lang="tr-TR" sz="2000" dirty="0">
                <a:latin typeface="+mn-lt"/>
              </a:rPr>
              <a:t>	Proje alanında, dikim aralıkları 8 x 6 m olan kiraz ağaçları bulunmaktadır.</a:t>
            </a:r>
          </a:p>
          <a:p>
            <a:pPr eaLnBrk="1" fontAlgn="auto" hangingPunct="1">
              <a:spcBef>
                <a:spcPts val="0"/>
              </a:spcBef>
              <a:spcAft>
                <a:spcPts val="0"/>
              </a:spcAft>
              <a:defRPr/>
            </a:pPr>
            <a:r>
              <a:rPr lang="tr-TR" sz="2000" dirty="0">
                <a:latin typeface="+mn-lt"/>
              </a:rPr>
              <a:t>Ağaç sıraları, doğu-batı yönündedir.	</a:t>
            </a:r>
          </a:p>
          <a:p>
            <a:pPr eaLnBrk="1" fontAlgn="auto" hangingPunct="1">
              <a:spcBef>
                <a:spcPts val="0"/>
              </a:spcBef>
              <a:spcAft>
                <a:spcPts val="0"/>
              </a:spcAft>
              <a:defRPr/>
            </a:pPr>
            <a:r>
              <a:rPr lang="tr-TR" sz="2000" dirty="0">
                <a:latin typeface="+mn-lt"/>
              </a:rPr>
              <a:t>	</a:t>
            </a:r>
          </a:p>
          <a:p>
            <a:pPr eaLnBrk="1" fontAlgn="auto" hangingPunct="1">
              <a:spcBef>
                <a:spcPts val="0"/>
              </a:spcBef>
              <a:spcAft>
                <a:spcPts val="0"/>
              </a:spcAft>
              <a:defRPr/>
            </a:pPr>
            <a:r>
              <a:rPr lang="tr-TR" sz="2000" b="1" dirty="0">
                <a:latin typeface="+mn-lt"/>
              </a:rPr>
              <a:t>5. SU KAYNAĞI ÖZELLİKLERİ</a:t>
            </a:r>
          </a:p>
          <a:p>
            <a:pPr eaLnBrk="1" fontAlgn="auto" hangingPunct="1">
              <a:spcBef>
                <a:spcPts val="0"/>
              </a:spcBef>
              <a:spcAft>
                <a:spcPts val="0"/>
              </a:spcAft>
              <a:defRPr/>
            </a:pPr>
            <a:endParaRPr lang="tr-TR" sz="2000" dirty="0">
              <a:latin typeface="+mn-lt"/>
            </a:endParaRPr>
          </a:p>
          <a:p>
            <a:pPr eaLnBrk="1" fontAlgn="auto" hangingPunct="1">
              <a:spcBef>
                <a:spcPts val="0"/>
              </a:spcBef>
              <a:spcAft>
                <a:spcPts val="0"/>
              </a:spcAft>
              <a:defRPr/>
            </a:pPr>
            <a:r>
              <a:rPr lang="tr-TR" sz="2000" dirty="0">
                <a:latin typeface="+mn-lt"/>
              </a:rPr>
              <a:t>	Proje alanında, yeri ekli planlama haritasında görülen ve yalnızca işletme sahibinin kullandığı derin kuyudan yararlanılacaktır. </a:t>
            </a:r>
          </a:p>
          <a:p>
            <a:pPr eaLnBrk="1" fontAlgn="auto" hangingPunct="1">
              <a:spcBef>
                <a:spcPts val="0"/>
              </a:spcBef>
              <a:spcAft>
                <a:spcPts val="0"/>
              </a:spcAft>
              <a:defRPr/>
            </a:pPr>
            <a:r>
              <a:rPr lang="tr-TR" sz="2000" dirty="0">
                <a:latin typeface="+mn-lt"/>
              </a:rPr>
              <a:t>	Kuyu dinamik yüksekliği 80 m ve emniyetle alınabilecek su debisi 3 L/s’ </a:t>
            </a:r>
            <a:r>
              <a:rPr lang="tr-TR" sz="2000" dirty="0" err="1">
                <a:latin typeface="+mn-lt"/>
              </a:rPr>
              <a:t>dir</a:t>
            </a:r>
            <a:r>
              <a:rPr lang="tr-TR" sz="2000" dirty="0">
                <a:latin typeface="+mn-lt"/>
              </a:rPr>
              <a:t>. </a:t>
            </a:r>
          </a:p>
          <a:p>
            <a:pPr eaLnBrk="1" fontAlgn="auto" hangingPunct="1">
              <a:spcBef>
                <a:spcPts val="0"/>
              </a:spcBef>
              <a:spcAft>
                <a:spcPts val="0"/>
              </a:spcAft>
              <a:defRPr/>
            </a:pPr>
            <a:r>
              <a:rPr lang="tr-TR" sz="2000" dirty="0">
                <a:latin typeface="+mn-lt"/>
              </a:rPr>
              <a:t>	Kuyudan alınan su örneğinin sulama suyu kalite analiz sonuçları aşağıdaki çizelgede verilmiştir. Görüldüğü gibi sulama suyu kalite sınıfı C</a:t>
            </a:r>
            <a:r>
              <a:rPr lang="tr-TR" sz="2000" baseline="-25000" dirty="0">
                <a:latin typeface="+mn-lt"/>
              </a:rPr>
              <a:t>2</a:t>
            </a:r>
            <a:r>
              <a:rPr lang="tr-TR" sz="2000" dirty="0">
                <a:latin typeface="+mn-lt"/>
              </a:rPr>
              <a:t>S</a:t>
            </a:r>
            <a:r>
              <a:rPr lang="tr-TR" sz="2000" baseline="-25000" dirty="0">
                <a:latin typeface="+mn-lt"/>
              </a:rPr>
              <a:t>1</a:t>
            </a:r>
            <a:r>
              <a:rPr lang="tr-TR" sz="2000" dirty="0">
                <a:latin typeface="+mn-lt"/>
              </a:rPr>
              <a:t>’dir.</a:t>
            </a:r>
          </a:p>
          <a:p>
            <a:pPr algn="just" eaLnBrk="1" fontAlgn="auto" hangingPunct="1">
              <a:spcBef>
                <a:spcPts val="0"/>
              </a:spcBef>
              <a:spcAft>
                <a:spcPts val="0"/>
              </a:spcAft>
              <a:defRPr/>
            </a:pPr>
            <a:endParaRPr lang="tr-TR" sz="2000" dirty="0">
              <a:latin typeface="+mn-lt"/>
            </a:endParaRPr>
          </a:p>
          <a:p>
            <a:pPr algn="just" eaLnBrk="1" fontAlgn="auto" hangingPunct="1">
              <a:spcBef>
                <a:spcPts val="0"/>
              </a:spcBef>
              <a:spcAft>
                <a:spcPts val="0"/>
              </a:spcAft>
              <a:defRPr/>
            </a:pPr>
            <a:endParaRPr lang="tr-TR" sz="1600" dirty="0">
              <a:latin typeface="+mn-lt"/>
              <a:cs typeface="Arial" panose="020B0604020202020204" pitchFamily="34" charset="0"/>
            </a:endParaRPr>
          </a:p>
          <a:p>
            <a:pPr algn="just" eaLnBrk="1" fontAlgn="auto" hangingPunct="1">
              <a:spcBef>
                <a:spcPts val="0"/>
              </a:spcBef>
              <a:spcAft>
                <a:spcPts val="0"/>
              </a:spcAft>
              <a:defRPr/>
            </a:pPr>
            <a:endParaRPr lang="tr-TR" dirty="0">
              <a:latin typeface="+mn-lt"/>
              <a:cs typeface="Arial" panose="020B0604020202020204" pitchFamily="34" charset="0"/>
            </a:endParaRPr>
          </a:p>
        </p:txBody>
      </p:sp>
    </p:spTree>
    <p:extLst>
      <p:ext uri="{BB962C8B-B14F-4D97-AF65-F5344CB8AC3E}">
        <p14:creationId xmlns:p14="http://schemas.microsoft.com/office/powerpoint/2010/main" val="3855960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947FDF7A-B6D9-4D7A-9370-DCA7D7880B85}" type="slidenum">
              <a:rPr lang="tr-TR" smtClean="0"/>
              <a:pPr/>
              <a:t>50</a:t>
            </a:fld>
            <a:endParaRPr lang="tr-TR"/>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34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91137" name="Picture 1"/>
          <p:cNvPicPr>
            <a:picLocks noChangeAspect="1" noChangeArrowheads="1"/>
          </p:cNvPicPr>
          <p:nvPr/>
        </p:nvPicPr>
        <p:blipFill>
          <a:blip r:embed="rId2" cstate="print"/>
          <a:srcRect/>
          <a:stretch>
            <a:fillRect/>
          </a:stretch>
        </p:blipFill>
        <p:spPr bwMode="auto">
          <a:xfrm>
            <a:off x="755576" y="404664"/>
            <a:ext cx="7812360" cy="5821291"/>
          </a:xfrm>
          <a:prstGeom prst="rect">
            <a:avLst/>
          </a:prstGeom>
          <a:noFill/>
          <a:ln w="9525">
            <a:noFill/>
            <a:miter lim="800000"/>
            <a:headEnd/>
            <a:tailEnd/>
          </a:ln>
        </p:spPr>
      </p:pic>
    </p:spTree>
    <p:extLst>
      <p:ext uri="{BB962C8B-B14F-4D97-AF65-F5344CB8AC3E}">
        <p14:creationId xmlns:p14="http://schemas.microsoft.com/office/powerpoint/2010/main" val="2712167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2 İçerik Yer Tutucusu"/>
          <p:cNvSpPr>
            <a:spLocks noGrp="1"/>
          </p:cNvSpPr>
          <p:nvPr>
            <p:ph idx="1"/>
          </p:nvPr>
        </p:nvSpPr>
        <p:spPr>
          <a:xfrm>
            <a:off x="457200" y="642938"/>
            <a:ext cx="8229600" cy="5483225"/>
          </a:xfrm>
        </p:spPr>
        <p:txBody>
          <a:bodyPr>
            <a:normAutofit lnSpcReduction="10000"/>
          </a:bodyPr>
          <a:lstStyle/>
          <a:p>
            <a:pPr>
              <a:buFont typeface="Wingdings" pitchFamily="2" charset="2"/>
              <a:buChar char="Ø"/>
            </a:pPr>
            <a:r>
              <a:rPr lang="tr-TR" sz="2000" dirty="0" smtClean="0"/>
              <a:t>Doğrusal program </a:t>
            </a:r>
            <a:r>
              <a:rPr lang="tr-TR" sz="2000" dirty="0" err="1" smtClean="0"/>
              <a:t>winQSB</a:t>
            </a:r>
            <a:r>
              <a:rPr lang="tr-TR" sz="2000" dirty="0" smtClean="0"/>
              <a:t> programı kullanılarak çözümlenir.</a:t>
            </a:r>
          </a:p>
          <a:p>
            <a:pPr>
              <a:buFont typeface="Wingdings" pitchFamily="2" charset="2"/>
              <a:buChar char="Ø"/>
            </a:pPr>
            <a:r>
              <a:rPr lang="tr-TR" sz="2000" dirty="0" smtClean="0"/>
              <a:t>Lineer </a:t>
            </a:r>
            <a:r>
              <a:rPr lang="tr-TR" sz="2000" dirty="0" err="1" smtClean="0"/>
              <a:t>and</a:t>
            </a:r>
            <a:r>
              <a:rPr lang="tr-TR" sz="2000" dirty="0" smtClean="0"/>
              <a:t> </a:t>
            </a:r>
            <a:r>
              <a:rPr lang="tr-TR" sz="2000" dirty="0" err="1" smtClean="0"/>
              <a:t>interger</a:t>
            </a:r>
            <a:r>
              <a:rPr lang="tr-TR" sz="2000" dirty="0" smtClean="0"/>
              <a:t> programı seçilerek veriler;</a:t>
            </a:r>
          </a:p>
          <a:p>
            <a:pPr>
              <a:buFont typeface="Arial" charset="0"/>
              <a:buNone/>
            </a:pPr>
            <a:r>
              <a:rPr lang="tr-TR" sz="2000" dirty="0" smtClean="0"/>
              <a:t>1- problemin genel verileri</a:t>
            </a:r>
          </a:p>
          <a:p>
            <a:pPr>
              <a:buFont typeface="Arial" charset="0"/>
              <a:buNone/>
            </a:pPr>
            <a:r>
              <a:rPr lang="tr-TR" sz="2000" dirty="0" smtClean="0"/>
              <a:t>2-veriler girilir</a:t>
            </a:r>
          </a:p>
          <a:p>
            <a:pPr>
              <a:buFont typeface="Arial" charset="0"/>
              <a:buNone/>
            </a:pPr>
            <a:r>
              <a:rPr lang="tr-TR" sz="2000" dirty="0" smtClean="0"/>
              <a:t>Sonuç görülür.</a:t>
            </a:r>
          </a:p>
          <a:p>
            <a:pPr>
              <a:buFont typeface="Arial" charset="0"/>
              <a:buNone/>
            </a:pPr>
            <a:r>
              <a:rPr lang="tr-TR" sz="2000" dirty="0" smtClean="0"/>
              <a:t>File-</a:t>
            </a:r>
            <a:r>
              <a:rPr lang="tr-TR" sz="2000" dirty="0" err="1" smtClean="0"/>
              <a:t>new</a:t>
            </a:r>
            <a:r>
              <a:rPr lang="tr-TR" sz="2000" dirty="0" smtClean="0"/>
              <a:t> problem-file </a:t>
            </a:r>
            <a:r>
              <a:rPr lang="tr-TR" sz="2000" dirty="0" err="1" smtClean="0"/>
              <a:t>title</a:t>
            </a:r>
            <a:r>
              <a:rPr lang="tr-TR" sz="2000" dirty="0" smtClean="0"/>
              <a:t>: proje adı girilir.</a:t>
            </a:r>
          </a:p>
          <a:p>
            <a:pPr>
              <a:buFont typeface="Arial" charset="0"/>
              <a:buNone/>
            </a:pPr>
            <a:r>
              <a:rPr lang="tr-TR" sz="2000" dirty="0" err="1" smtClean="0"/>
              <a:t>Number</a:t>
            </a:r>
            <a:r>
              <a:rPr lang="tr-TR" sz="2000" dirty="0" smtClean="0"/>
              <a:t> of </a:t>
            </a:r>
            <a:r>
              <a:rPr lang="tr-TR" sz="2000" dirty="0" err="1" smtClean="0"/>
              <a:t>veriables</a:t>
            </a:r>
            <a:r>
              <a:rPr lang="tr-TR" sz="2000" dirty="0" smtClean="0"/>
              <a:t>: değişken sayısı</a:t>
            </a:r>
          </a:p>
          <a:p>
            <a:pPr>
              <a:buFont typeface="Arial" charset="0"/>
              <a:buNone/>
            </a:pPr>
            <a:r>
              <a:rPr lang="tr-TR" sz="2000" dirty="0" err="1" smtClean="0"/>
              <a:t>Number</a:t>
            </a:r>
            <a:r>
              <a:rPr lang="tr-TR" sz="2000" dirty="0" smtClean="0"/>
              <a:t> of </a:t>
            </a:r>
            <a:r>
              <a:rPr lang="tr-TR" sz="2000" dirty="0" err="1" smtClean="0"/>
              <a:t>constrants</a:t>
            </a:r>
            <a:r>
              <a:rPr lang="tr-TR" sz="2000" dirty="0" smtClean="0"/>
              <a:t>: kaç tane kısıt var</a:t>
            </a:r>
          </a:p>
          <a:p>
            <a:pPr>
              <a:buFont typeface="Arial" charset="0"/>
              <a:buNone/>
            </a:pPr>
            <a:r>
              <a:rPr lang="tr-TR" sz="2000" dirty="0" err="1" smtClean="0"/>
              <a:t>Objective</a:t>
            </a:r>
            <a:r>
              <a:rPr lang="tr-TR" sz="2000" dirty="0" smtClean="0"/>
              <a:t> </a:t>
            </a:r>
            <a:r>
              <a:rPr lang="tr-TR" sz="2000" dirty="0" err="1" smtClean="0"/>
              <a:t>criterian</a:t>
            </a:r>
            <a:r>
              <a:rPr lang="tr-TR" sz="2000" dirty="0" smtClean="0"/>
              <a:t> : </a:t>
            </a:r>
            <a:r>
              <a:rPr lang="tr-TR" sz="2000" dirty="0" err="1" smtClean="0"/>
              <a:t>minimizasyon</a:t>
            </a:r>
            <a:r>
              <a:rPr lang="tr-TR" sz="2000" dirty="0" smtClean="0"/>
              <a:t> seçilir(amaç </a:t>
            </a:r>
            <a:r>
              <a:rPr lang="tr-TR" sz="2000" dirty="0" err="1" smtClean="0"/>
              <a:t>fonk</a:t>
            </a:r>
            <a:r>
              <a:rPr lang="tr-TR" sz="2000" dirty="0" smtClean="0"/>
              <a:t>. </a:t>
            </a:r>
            <a:r>
              <a:rPr lang="tr-TR" sz="2000" dirty="0" err="1" smtClean="0"/>
              <a:t>Min</a:t>
            </a:r>
            <a:r>
              <a:rPr lang="tr-TR" sz="2000" dirty="0" smtClean="0"/>
              <a:t>)</a:t>
            </a:r>
          </a:p>
          <a:p>
            <a:pPr>
              <a:buFont typeface="Arial" charset="0"/>
              <a:buNone/>
            </a:pPr>
            <a:r>
              <a:rPr lang="tr-TR" sz="2000" dirty="0" err="1" smtClean="0"/>
              <a:t>Veriable</a:t>
            </a:r>
            <a:r>
              <a:rPr lang="tr-TR" sz="2000" dirty="0" smtClean="0"/>
              <a:t>: değişkenler: x1-x2-……..-x10amaç fonksiyonu</a:t>
            </a:r>
          </a:p>
          <a:p>
            <a:pPr>
              <a:buFont typeface="Arial" charset="0"/>
              <a:buNone/>
            </a:pPr>
            <a:r>
              <a:rPr lang="tr-TR" sz="2000" dirty="0" smtClean="0"/>
              <a:t>Veriler girildikten sonra; </a:t>
            </a:r>
            <a:r>
              <a:rPr lang="tr-TR" sz="2000" dirty="0" err="1" smtClean="0"/>
              <a:t>solve</a:t>
            </a:r>
            <a:r>
              <a:rPr lang="tr-TR" sz="2000" dirty="0" smtClean="0"/>
              <a:t> </a:t>
            </a:r>
            <a:r>
              <a:rPr lang="tr-TR" sz="2000" dirty="0" err="1" smtClean="0"/>
              <a:t>and</a:t>
            </a:r>
            <a:r>
              <a:rPr lang="tr-TR" sz="2000" dirty="0" smtClean="0"/>
              <a:t> </a:t>
            </a:r>
            <a:r>
              <a:rPr lang="tr-TR" sz="2000" dirty="0" err="1" smtClean="0"/>
              <a:t>analyze</a:t>
            </a:r>
            <a:r>
              <a:rPr lang="tr-TR" sz="2000" dirty="0" smtClean="0"/>
              <a:t> ile çözüm yapılır</a:t>
            </a:r>
          </a:p>
          <a:p>
            <a:pPr>
              <a:buFont typeface="Arial" charset="0"/>
              <a:buNone/>
            </a:pPr>
            <a:r>
              <a:rPr lang="tr-TR" sz="2000" smtClean="0"/>
              <a:t>Hm=X10=110 </a:t>
            </a:r>
            <a:r>
              <a:rPr lang="tr-TR" sz="2000" dirty="0" smtClean="0"/>
              <a:t>m</a:t>
            </a:r>
          </a:p>
          <a:p>
            <a:pPr>
              <a:buFont typeface="Arial" charset="0"/>
              <a:buNone/>
            </a:pPr>
            <a:r>
              <a:rPr lang="tr-TR" sz="2000" dirty="0" smtClean="0"/>
              <a:t>P-A boru bölümü=238m Ø90</a:t>
            </a:r>
          </a:p>
          <a:p>
            <a:pPr>
              <a:buFont typeface="Arial" charset="0"/>
              <a:buNone/>
            </a:pPr>
            <a:r>
              <a:rPr lang="tr-TR" sz="2000" dirty="0" smtClean="0"/>
              <a:t>A-B boru bölümü=78m Ø90</a:t>
            </a:r>
          </a:p>
          <a:p>
            <a:pPr>
              <a:buFont typeface="Arial" charset="0"/>
              <a:buNone/>
            </a:pPr>
            <a:r>
              <a:rPr lang="tr-TR" sz="2000" dirty="0" smtClean="0"/>
              <a:t>B-C boru bölümü=78m Ø90</a:t>
            </a:r>
          </a:p>
        </p:txBody>
      </p:sp>
    </p:spTree>
    <p:extLst>
      <p:ext uri="{BB962C8B-B14F-4D97-AF65-F5344CB8AC3E}">
        <p14:creationId xmlns:p14="http://schemas.microsoft.com/office/powerpoint/2010/main" val="13604793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88"/>
            <a:ext cx="8229600" cy="5197475"/>
          </a:xfrm>
        </p:spPr>
        <p:txBody>
          <a:bodyPr rtlCol="0">
            <a:normAutofit/>
          </a:bodyPr>
          <a:lstStyle/>
          <a:p>
            <a:pPr fontAlgn="auto">
              <a:spcAft>
                <a:spcPts val="0"/>
              </a:spcAft>
              <a:buClr>
                <a:srgbClr val="FF0000"/>
              </a:buClr>
              <a:buFont typeface="Wingdings" pitchFamily="2" charset="2"/>
              <a:buChar char="Ø"/>
              <a:defRPr/>
            </a:pPr>
            <a:r>
              <a:rPr lang="tr-TR" sz="2000" dirty="0" smtClean="0"/>
              <a:t>Ana boru çapı</a:t>
            </a:r>
          </a:p>
          <a:p>
            <a:pPr fontAlgn="auto">
              <a:spcAft>
                <a:spcPts val="0"/>
              </a:spcAft>
              <a:buClr>
                <a:srgbClr val="FF0000"/>
              </a:buClr>
              <a:buFont typeface="Arial" pitchFamily="34" charset="0"/>
              <a:buNone/>
              <a:defRPr/>
            </a:pPr>
            <a:endParaRPr lang="tr-TR" sz="2000" dirty="0" smtClean="0"/>
          </a:p>
          <a:p>
            <a:pPr marL="457200" indent="-457200" fontAlgn="auto">
              <a:spcAft>
                <a:spcPts val="0"/>
              </a:spcAft>
              <a:buClr>
                <a:srgbClr val="FF0000"/>
              </a:buClr>
              <a:buFont typeface="Arial" pitchFamily="34" charset="0"/>
              <a:buAutoNum type="alphaLcParenR"/>
              <a:defRPr/>
            </a:pPr>
            <a:r>
              <a:rPr lang="tr-TR" sz="2000" dirty="0" smtClean="0"/>
              <a:t>Boru bölümlerinin çapları:  doğrusal programlama ile çözülmüş ve bulunan boru çapları çizelgenin ilgili kolonuna yazılmıştır.</a:t>
            </a:r>
          </a:p>
          <a:p>
            <a:pPr marL="457200" indent="-457200" fontAlgn="auto">
              <a:spcAft>
                <a:spcPts val="0"/>
              </a:spcAft>
              <a:buClr>
                <a:srgbClr val="FF0000"/>
              </a:buClr>
              <a:buFont typeface="Arial" pitchFamily="34" charset="0"/>
              <a:buAutoNum type="alphaLcParenR"/>
              <a:defRPr/>
            </a:pPr>
            <a:r>
              <a:rPr lang="tr-TR" sz="2000" dirty="0" smtClean="0"/>
              <a:t>Ana boru yük kayıpları</a:t>
            </a:r>
          </a:p>
          <a:p>
            <a:pPr marL="457200" indent="-457200" fontAlgn="auto">
              <a:spcAft>
                <a:spcPts val="0"/>
              </a:spcAft>
              <a:buClr>
                <a:srgbClr val="FF0000"/>
              </a:buClr>
              <a:buFont typeface="Arial" pitchFamily="34" charset="0"/>
              <a:buNone/>
              <a:defRPr/>
            </a:pPr>
            <a:r>
              <a:rPr lang="tr-TR" sz="2000" dirty="0" smtClean="0"/>
              <a:t>      P-A-C kritik hattına göre yazılır.</a:t>
            </a:r>
          </a:p>
          <a:p>
            <a:pPr marL="457200" indent="-457200" fontAlgn="auto">
              <a:spcAft>
                <a:spcPts val="0"/>
              </a:spcAft>
              <a:buClr>
                <a:srgbClr val="FF0000"/>
              </a:buClr>
              <a:buFont typeface="Arial" pitchFamily="34" charset="0"/>
              <a:buNone/>
              <a:defRPr/>
            </a:pPr>
            <a:r>
              <a:rPr lang="tr-TR" sz="2000" dirty="0" smtClean="0"/>
              <a:t>      </a:t>
            </a:r>
            <a:r>
              <a:rPr lang="tr-TR" sz="2000" dirty="0" err="1" smtClean="0"/>
              <a:t>h</a:t>
            </a:r>
            <a:r>
              <a:rPr lang="tr-TR" sz="1200" dirty="0" err="1" smtClean="0"/>
              <a:t>fP</a:t>
            </a:r>
            <a:r>
              <a:rPr lang="tr-TR" sz="1200" dirty="0" smtClean="0"/>
              <a:t>-C</a:t>
            </a:r>
            <a:r>
              <a:rPr lang="tr-TR" sz="2000" dirty="0" smtClean="0"/>
              <a:t> = (0.4/100)*394 = 1,57 m</a:t>
            </a:r>
          </a:p>
          <a:p>
            <a:pPr marL="457200" indent="-457200" fontAlgn="auto">
              <a:spcAft>
                <a:spcPts val="0"/>
              </a:spcAft>
              <a:buClr>
                <a:srgbClr val="FF0000"/>
              </a:buClr>
              <a:buFont typeface="+mj-lt"/>
              <a:buAutoNum type="alphaLcParenR" startAt="3"/>
              <a:defRPr/>
            </a:pPr>
            <a:r>
              <a:rPr lang="tr-TR" sz="2000" dirty="0" smtClean="0"/>
              <a:t>Ana boru yükseklik farkı</a:t>
            </a:r>
          </a:p>
          <a:p>
            <a:pPr marL="457200" indent="-457200" fontAlgn="auto">
              <a:spcAft>
                <a:spcPts val="0"/>
              </a:spcAft>
              <a:buClr>
                <a:srgbClr val="FF0000"/>
              </a:buClr>
              <a:buFont typeface="Arial" pitchFamily="34" charset="0"/>
              <a:buNone/>
              <a:defRPr/>
            </a:pPr>
            <a:r>
              <a:rPr lang="tr-TR" sz="2000" dirty="0" smtClean="0"/>
              <a:t>      </a:t>
            </a:r>
            <a:r>
              <a:rPr lang="tr-TR" sz="2000" dirty="0" err="1" smtClean="0"/>
              <a:t>h</a:t>
            </a:r>
            <a:r>
              <a:rPr lang="tr-TR" sz="1400" dirty="0" err="1" smtClean="0"/>
              <a:t>gP</a:t>
            </a:r>
            <a:r>
              <a:rPr lang="tr-TR" sz="1400" dirty="0" smtClean="0"/>
              <a:t>-C </a:t>
            </a:r>
            <a:r>
              <a:rPr lang="tr-TR" sz="2000" dirty="0" smtClean="0"/>
              <a:t>= 1,40 (bayır yukarı)</a:t>
            </a:r>
          </a:p>
          <a:p>
            <a:pPr marL="457200" indent="-457200" fontAlgn="auto">
              <a:spcAft>
                <a:spcPts val="0"/>
              </a:spcAft>
              <a:buClr>
                <a:srgbClr val="FF0000"/>
              </a:buClr>
              <a:buFont typeface="+mj-lt"/>
              <a:buAutoNum type="alphaLcParenR" startAt="4"/>
              <a:defRPr/>
            </a:pPr>
            <a:r>
              <a:rPr lang="tr-TR" sz="2000" dirty="0" smtClean="0"/>
              <a:t>Ana boru giriş basıncı</a:t>
            </a:r>
          </a:p>
          <a:p>
            <a:pPr marL="457200" indent="-457200" fontAlgn="auto">
              <a:spcAft>
                <a:spcPts val="0"/>
              </a:spcAft>
              <a:buClr>
                <a:srgbClr val="FF0000"/>
              </a:buClr>
              <a:buFont typeface="Arial" pitchFamily="34" charset="0"/>
              <a:buNone/>
              <a:defRPr/>
            </a:pPr>
            <a:r>
              <a:rPr lang="tr-TR" sz="2000" dirty="0" smtClean="0"/>
              <a:t>        H= Ha + </a:t>
            </a:r>
            <a:r>
              <a:rPr lang="tr-TR" sz="2000" dirty="0" err="1" smtClean="0"/>
              <a:t>h</a:t>
            </a:r>
            <a:r>
              <a:rPr lang="tr-TR" sz="1200" dirty="0" err="1" smtClean="0"/>
              <a:t>fP</a:t>
            </a:r>
            <a:r>
              <a:rPr lang="tr-TR" sz="1200" dirty="0" smtClean="0"/>
              <a:t>-C </a:t>
            </a:r>
            <a:r>
              <a:rPr lang="tr-TR" sz="2000" dirty="0" smtClean="0"/>
              <a:t>± </a:t>
            </a:r>
            <a:r>
              <a:rPr lang="tr-TR" sz="2000" dirty="0" err="1" smtClean="0"/>
              <a:t>h</a:t>
            </a:r>
            <a:r>
              <a:rPr lang="tr-TR" sz="1400" dirty="0" err="1" smtClean="0"/>
              <a:t>gP</a:t>
            </a:r>
            <a:r>
              <a:rPr lang="tr-TR" sz="1400" dirty="0" smtClean="0"/>
              <a:t>-C</a:t>
            </a:r>
            <a:r>
              <a:rPr lang="tr-TR" sz="2000" dirty="0" smtClean="0"/>
              <a:t> = 18 + 1,57 +1,40 = 20,97 m</a:t>
            </a:r>
            <a:endParaRPr lang="tr-TR" sz="2000" dirty="0"/>
          </a:p>
        </p:txBody>
      </p:sp>
    </p:spTree>
    <p:extLst>
      <p:ext uri="{BB962C8B-B14F-4D97-AF65-F5344CB8AC3E}">
        <p14:creationId xmlns:p14="http://schemas.microsoft.com/office/powerpoint/2010/main" val="12292070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947FDF7A-B6D9-4D7A-9370-DCA7D7880B85}" type="slidenum">
              <a:rPr lang="tr-TR" smtClean="0"/>
              <a:pPr/>
              <a:t>53</a:t>
            </a:fld>
            <a:endParaRPr lang="tr-TR"/>
          </a:p>
        </p:txBody>
      </p:sp>
      <p:graphicFrame>
        <p:nvGraphicFramePr>
          <p:cNvPr id="5" name="4 Tablo"/>
          <p:cNvGraphicFramePr>
            <a:graphicFrameLocks noGrp="1"/>
          </p:cNvGraphicFramePr>
          <p:nvPr/>
        </p:nvGraphicFramePr>
        <p:xfrm>
          <a:off x="683568" y="1556792"/>
          <a:ext cx="7416823" cy="4104453"/>
        </p:xfrm>
        <a:graphic>
          <a:graphicData uri="http://schemas.openxmlformats.org/drawingml/2006/table">
            <a:tbl>
              <a:tblPr/>
              <a:tblGrid>
                <a:gridCol w="814042"/>
                <a:gridCol w="773496"/>
                <a:gridCol w="626905"/>
                <a:gridCol w="860826"/>
                <a:gridCol w="873301"/>
                <a:gridCol w="776615"/>
                <a:gridCol w="1247574"/>
                <a:gridCol w="723591"/>
                <a:gridCol w="720473"/>
              </a:tblGrid>
              <a:tr h="577190">
                <a:tc rowSpan="2">
                  <a:txBody>
                    <a:bodyPr/>
                    <a:lstStyle/>
                    <a:p>
                      <a:pPr algn="ctr" fontAlgn="ctr"/>
                      <a:r>
                        <a:rPr lang="tr-TR" sz="1600" b="0" i="0" u="none" strike="noStrike" dirty="0">
                          <a:solidFill>
                            <a:srgbClr val="000000"/>
                          </a:solidFill>
                          <a:latin typeface="Calibri"/>
                        </a:rPr>
                        <a:t>Boru Bölümü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dirty="0">
                          <a:solidFill>
                            <a:srgbClr val="000000"/>
                          </a:solidFill>
                          <a:latin typeface="Calibri"/>
                        </a:rPr>
                        <a:t>Uzunluk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a:solidFill>
                            <a:srgbClr val="000000"/>
                          </a:solidFill>
                          <a:latin typeface="Calibri"/>
                        </a:rPr>
                        <a:t>Debi (L/s)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dirty="0">
                          <a:solidFill>
                            <a:srgbClr val="000000"/>
                          </a:solidFill>
                          <a:latin typeface="Calibri"/>
                        </a:rPr>
                        <a:t>Seçenek boru</a:t>
                      </a:r>
                      <a:br>
                        <a:rPr lang="tr-TR" sz="1600" b="0" i="0" u="none" strike="noStrike" dirty="0">
                          <a:solidFill>
                            <a:srgbClr val="000000"/>
                          </a:solidFill>
                          <a:latin typeface="Calibri"/>
                        </a:rPr>
                      </a:br>
                      <a:r>
                        <a:rPr lang="tr-TR" sz="1600" b="0" i="0" u="none" strike="noStrike" dirty="0">
                          <a:solidFill>
                            <a:srgbClr val="000000"/>
                          </a:solidFill>
                          <a:latin typeface="Calibri"/>
                        </a:rPr>
                        <a:t>dış çapı (mm)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a:solidFill>
                            <a:srgbClr val="000000"/>
                          </a:solidFill>
                          <a:latin typeface="Calibri"/>
                        </a:rPr>
                        <a:t>Birim uzunluk</a:t>
                      </a:r>
                      <a:br>
                        <a:rPr lang="tr-TR" sz="1600" b="0" i="0" u="none" strike="noStrike">
                          <a:solidFill>
                            <a:srgbClr val="000000"/>
                          </a:solidFill>
                          <a:latin typeface="Calibri"/>
                        </a:rPr>
                      </a:br>
                      <a:r>
                        <a:rPr lang="tr-TR" sz="1600" b="0" i="0" u="none" strike="noStrike">
                          <a:solidFill>
                            <a:srgbClr val="000000"/>
                          </a:solidFill>
                          <a:latin typeface="Calibri"/>
                        </a:rPr>
                        <a:t>Maliyeti (TL/m.yıl)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a:solidFill>
                            <a:srgbClr val="000000"/>
                          </a:solidFill>
                          <a:latin typeface="Calibri"/>
                        </a:rPr>
                        <a:t>Yük kayıpları </a:t>
                      </a:r>
                      <a:br>
                        <a:rPr lang="tr-TR" sz="1600" b="0" i="0" u="none" strike="noStrike">
                          <a:solidFill>
                            <a:srgbClr val="000000"/>
                          </a:solidFill>
                          <a:latin typeface="Calibri"/>
                        </a:rPr>
                      </a:br>
                      <a:r>
                        <a:rPr lang="tr-TR" sz="1600" b="0" i="0" u="none" strike="noStrike">
                          <a:solidFill>
                            <a:srgbClr val="000000"/>
                          </a:solidFill>
                          <a:latin typeface="Calibri"/>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600" b="0" i="0" u="none" strike="noStrike" dirty="0">
                          <a:solidFill>
                            <a:srgbClr val="000000"/>
                          </a:solidFill>
                          <a:latin typeface="Calibri"/>
                        </a:rPr>
                        <a:t>Seçenek boru</a:t>
                      </a:r>
                      <a:br>
                        <a:rPr lang="tr-TR" sz="1600" b="0" i="0" u="none" strike="noStrike" dirty="0">
                          <a:solidFill>
                            <a:srgbClr val="000000"/>
                          </a:solidFill>
                          <a:latin typeface="Calibri"/>
                        </a:rPr>
                      </a:br>
                      <a:r>
                        <a:rPr lang="tr-TR" sz="1600" b="0" i="0" u="none" strike="noStrike" dirty="0">
                          <a:solidFill>
                            <a:srgbClr val="000000"/>
                          </a:solidFill>
                          <a:latin typeface="Calibri"/>
                        </a:rPr>
                        <a:t>çapında uzunluk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600" b="0" i="0" u="none" strike="noStrike">
                          <a:solidFill>
                            <a:srgbClr val="000000"/>
                          </a:solidFill>
                          <a:latin typeface="Calibri"/>
                        </a:rPr>
                        <a:t>Boru dış çapı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64132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Hesaplanan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Düzeltilmiş</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660">
                <a:tc rowSpan="3">
                  <a:txBody>
                    <a:bodyPr/>
                    <a:lstStyle/>
                    <a:p>
                      <a:pPr algn="ctr" fontAlgn="ctr"/>
                      <a:r>
                        <a:rPr lang="tr-TR" sz="1600" b="0" i="0" u="none" strike="noStrike">
                          <a:solidFill>
                            <a:srgbClr val="000000"/>
                          </a:solidFill>
                          <a:latin typeface="Calibri"/>
                        </a:rPr>
                        <a:t>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X1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6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dirty="0">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X2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r>
              <a:tr h="3206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X3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r>
              <a:tr h="320660">
                <a:tc rowSpan="3">
                  <a:txBody>
                    <a:bodyPr/>
                    <a:lstStyle/>
                    <a:p>
                      <a:pPr algn="ctr" fontAlgn="ctr"/>
                      <a:r>
                        <a:rPr lang="tr-TR" sz="1600" b="0" i="0" u="none" strike="noStrike">
                          <a:solidFill>
                            <a:srgbClr val="000000"/>
                          </a:solidFill>
                          <a:latin typeface="Calibri"/>
                        </a:rPr>
                        <a:t>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X4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6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r>
              <a:tr h="3206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r>
              <a:tr h="320660">
                <a:tc rowSpan="3">
                  <a:txBody>
                    <a:bodyPr/>
                    <a:lstStyle/>
                    <a:p>
                      <a:pPr algn="ctr" fontAlgn="ctr"/>
                      <a:r>
                        <a:rPr lang="tr-TR" sz="1600" b="0" i="0" u="none" strike="noStrike">
                          <a:solidFill>
                            <a:srgbClr val="000000"/>
                          </a:solidFill>
                          <a:latin typeface="Calibri"/>
                        </a:rPr>
                        <a:t>B-C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dirty="0">
                          <a:solidFill>
                            <a:srgbClr val="000000"/>
                          </a:solidFill>
                          <a:latin typeface="Calibri"/>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600" b="0" i="0" u="none" strike="noStrike">
                          <a:solidFill>
                            <a:srgbClr val="000000"/>
                          </a:solidFill>
                          <a:latin typeface="Calibri"/>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6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r>
              <a:tr h="3206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6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X9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284484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p:txBody>
          <a:bodyPr/>
          <a:lstStyle/>
          <a:p>
            <a:pPr algn="l"/>
            <a:r>
              <a:rPr lang="tr-TR" sz="2000" smtClean="0">
                <a:solidFill>
                  <a:srgbClr val="FF0000"/>
                </a:solidFill>
              </a:rPr>
              <a:t>9.AŞAMA (kontrol birimi) SST 2. baskı 141, 4. baskı 145</a:t>
            </a:r>
          </a:p>
        </p:txBody>
      </p:sp>
      <p:sp>
        <p:nvSpPr>
          <p:cNvPr id="67587" name="2 İçerik Yer Tutucusu"/>
          <p:cNvSpPr>
            <a:spLocks noGrp="1"/>
          </p:cNvSpPr>
          <p:nvPr>
            <p:ph idx="1"/>
          </p:nvPr>
        </p:nvSpPr>
        <p:spPr>
          <a:xfrm>
            <a:off x="457200" y="1357313"/>
            <a:ext cx="8229600" cy="4768850"/>
          </a:xfrm>
        </p:spPr>
        <p:txBody>
          <a:bodyPr/>
          <a:lstStyle/>
          <a:p>
            <a:pPr>
              <a:buFont typeface="Arial" charset="0"/>
              <a:buNone/>
            </a:pPr>
            <a:r>
              <a:rPr lang="tr-TR" sz="2000" smtClean="0"/>
              <a:t>Kontrol birimi şu sıra ile yerleştirilir;</a:t>
            </a:r>
          </a:p>
          <a:p>
            <a:pPr>
              <a:buFont typeface="Arial" charset="0"/>
              <a:buNone/>
            </a:pPr>
            <a:endParaRPr lang="tr-TR" sz="2000" smtClean="0"/>
          </a:p>
          <a:p>
            <a:pPr>
              <a:buFont typeface="Arial" charset="0"/>
              <a:buNone/>
            </a:pPr>
            <a:r>
              <a:rPr lang="tr-TR" sz="2000" smtClean="0"/>
              <a:t>1-Hidrosiklon</a:t>
            </a:r>
          </a:p>
          <a:p>
            <a:pPr>
              <a:buFont typeface="Arial" charset="0"/>
              <a:buNone/>
            </a:pPr>
            <a:endParaRPr lang="tr-TR" sz="2000" smtClean="0"/>
          </a:p>
          <a:p>
            <a:pPr>
              <a:buFont typeface="Arial" charset="0"/>
              <a:buNone/>
            </a:pPr>
            <a:r>
              <a:rPr lang="tr-TR" sz="2000" smtClean="0"/>
              <a:t>2-Kum-çakıl filtre tankı</a:t>
            </a:r>
          </a:p>
          <a:p>
            <a:pPr>
              <a:buFont typeface="Arial" charset="0"/>
              <a:buNone/>
            </a:pPr>
            <a:endParaRPr lang="tr-TR" sz="2000" smtClean="0"/>
          </a:p>
          <a:p>
            <a:pPr>
              <a:buFont typeface="Arial" charset="0"/>
              <a:buNone/>
            </a:pPr>
            <a:r>
              <a:rPr lang="tr-TR" sz="2000" smtClean="0"/>
              <a:t>3-Gübre tankı</a:t>
            </a:r>
          </a:p>
          <a:p>
            <a:pPr>
              <a:buFont typeface="Arial" charset="0"/>
              <a:buNone/>
            </a:pPr>
            <a:endParaRPr lang="tr-TR" sz="2000" smtClean="0"/>
          </a:p>
          <a:p>
            <a:pPr>
              <a:buFont typeface="Arial" charset="0"/>
              <a:buNone/>
            </a:pPr>
            <a:r>
              <a:rPr lang="tr-TR" sz="2000" smtClean="0"/>
              <a:t>4-Elek filtre </a:t>
            </a:r>
          </a:p>
          <a:p>
            <a:pPr>
              <a:buFont typeface="Arial" charset="0"/>
              <a:buNone/>
            </a:pPr>
            <a:endParaRPr lang="tr-TR" sz="3600" smtClean="0"/>
          </a:p>
        </p:txBody>
      </p:sp>
    </p:spTree>
    <p:extLst>
      <p:ext uri="{BB962C8B-B14F-4D97-AF65-F5344CB8AC3E}">
        <p14:creationId xmlns:p14="http://schemas.microsoft.com/office/powerpoint/2010/main" val="2775998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p:txBody>
          <a:bodyPr/>
          <a:lstStyle/>
          <a:p>
            <a:pPr algn="l"/>
            <a:r>
              <a:rPr lang="tr-TR" sz="2000" dirty="0" smtClean="0">
                <a:solidFill>
                  <a:srgbClr val="FF0000"/>
                </a:solidFill>
              </a:rPr>
              <a:t>10.AŞAMA(POMPA BİRİMİ)</a:t>
            </a:r>
          </a:p>
        </p:txBody>
      </p:sp>
      <p:sp>
        <p:nvSpPr>
          <p:cNvPr id="5" name="4 İçerik Yer Tutucusu"/>
          <p:cNvSpPr>
            <a:spLocks noGrp="1"/>
          </p:cNvSpPr>
          <p:nvPr>
            <p:ph idx="1"/>
          </p:nvPr>
        </p:nvSpPr>
        <p:spPr/>
        <p:txBody>
          <a:bodyPr/>
          <a:lstStyle/>
          <a:p>
            <a:r>
              <a:rPr lang="tr-TR" dirty="0" err="1" smtClean="0"/>
              <a:t>Manometrik</a:t>
            </a:r>
            <a:r>
              <a:rPr lang="tr-TR" dirty="0" smtClean="0"/>
              <a:t> basma yüksekliği 106m, debi 2,89 L/s = 10,4 m3/h özelliklerindeki en yüksek randımana sahip uygun dalgıç pompa seçilir.</a:t>
            </a:r>
          </a:p>
          <a:p>
            <a:endParaRPr lang="tr-TR" dirty="0"/>
          </a:p>
        </p:txBody>
      </p:sp>
    </p:spTree>
    <p:extLst>
      <p:ext uri="{BB962C8B-B14F-4D97-AF65-F5344CB8AC3E}">
        <p14:creationId xmlns:p14="http://schemas.microsoft.com/office/powerpoint/2010/main" val="182677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90525" y="201613"/>
            <a:ext cx="8893175" cy="1847850"/>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tr-TR" sz="2000" b="1" dirty="0">
                <a:latin typeface="+mn-lt"/>
                <a:cs typeface="Arial" panose="020B0604020202020204" pitchFamily="34" charset="0"/>
              </a:rPr>
              <a:t>KAYNAK ARAŞTIRMASI</a:t>
            </a:r>
          </a:p>
          <a:p>
            <a:pPr marL="457200" indent="-457200" algn="just" eaLnBrk="1" fontAlgn="auto" hangingPunct="1">
              <a:spcBef>
                <a:spcPts val="0"/>
              </a:spcBef>
              <a:spcAft>
                <a:spcPts val="0"/>
              </a:spcAft>
              <a:defRPr/>
            </a:pPr>
            <a:endParaRPr lang="tr-TR" sz="2000" b="1" dirty="0">
              <a:latin typeface="+mn-lt"/>
              <a:cs typeface="Arial" panose="020B0604020202020204" pitchFamily="34" charset="0"/>
            </a:endParaRPr>
          </a:p>
          <a:p>
            <a:pPr marL="457200" indent="-457200" algn="just" eaLnBrk="1" fontAlgn="auto" hangingPunct="1">
              <a:spcBef>
                <a:spcPts val="0"/>
              </a:spcBef>
              <a:spcAft>
                <a:spcPts val="0"/>
              </a:spcAft>
              <a:defRPr/>
            </a:pPr>
            <a:r>
              <a:rPr lang="tr-TR" sz="2000" dirty="0">
                <a:latin typeface="+mn-lt"/>
              </a:rPr>
              <a:t> </a:t>
            </a:r>
          </a:p>
          <a:p>
            <a:pPr algn="just" eaLnBrk="1" fontAlgn="auto" hangingPunct="1">
              <a:spcBef>
                <a:spcPts val="0"/>
              </a:spcBef>
              <a:spcAft>
                <a:spcPts val="0"/>
              </a:spcAft>
              <a:defRPr/>
            </a:pPr>
            <a:r>
              <a:rPr lang="tr-TR" sz="2000" dirty="0">
                <a:latin typeface="+mn-lt"/>
              </a:rPr>
              <a:t> </a:t>
            </a:r>
          </a:p>
          <a:p>
            <a:pPr algn="just" eaLnBrk="1" fontAlgn="auto" hangingPunct="1">
              <a:spcBef>
                <a:spcPts val="0"/>
              </a:spcBef>
              <a:spcAft>
                <a:spcPts val="0"/>
              </a:spcAft>
              <a:defRPr/>
            </a:pPr>
            <a:endParaRPr lang="tr-TR" sz="1600" dirty="0">
              <a:latin typeface="+mn-lt"/>
              <a:cs typeface="Arial" panose="020B0604020202020204" pitchFamily="34" charset="0"/>
            </a:endParaRPr>
          </a:p>
          <a:p>
            <a:pPr algn="just" eaLnBrk="1" fontAlgn="auto" hangingPunct="1">
              <a:spcBef>
                <a:spcPts val="0"/>
              </a:spcBef>
              <a:spcAft>
                <a:spcPts val="0"/>
              </a:spcAft>
              <a:defRPr/>
            </a:pPr>
            <a:endParaRPr lang="tr-TR" dirty="0">
              <a:latin typeface="+mn-lt"/>
              <a:cs typeface="Arial" panose="020B0604020202020204" pitchFamily="34" charset="0"/>
            </a:endParaRPr>
          </a:p>
        </p:txBody>
      </p:sp>
      <p:graphicFrame>
        <p:nvGraphicFramePr>
          <p:cNvPr id="5" name="4 Tablo"/>
          <p:cNvGraphicFramePr>
            <a:graphicFrameLocks noGrp="1"/>
          </p:cNvGraphicFramePr>
          <p:nvPr/>
        </p:nvGraphicFramePr>
        <p:xfrm>
          <a:off x="468313" y="1238250"/>
          <a:ext cx="8135937" cy="1935480"/>
        </p:xfrm>
        <a:graphic>
          <a:graphicData uri="http://schemas.openxmlformats.org/drawingml/2006/table">
            <a:tbl>
              <a:tblPr/>
              <a:tblGrid>
                <a:gridCol w="1096962">
                  <a:extLst>
                    <a:ext uri="{9D8B030D-6E8A-4147-A177-3AD203B41FA5}"/>
                  </a:extLst>
                </a:gridCol>
                <a:gridCol w="1377950">
                  <a:extLst>
                    <a:ext uri="{9D8B030D-6E8A-4147-A177-3AD203B41FA5}"/>
                  </a:extLst>
                </a:gridCol>
                <a:gridCol w="1250950">
                  <a:extLst>
                    <a:ext uri="{9D8B030D-6E8A-4147-A177-3AD203B41FA5}"/>
                  </a:extLst>
                </a:gridCol>
                <a:gridCol w="1252538">
                  <a:extLst>
                    <a:ext uri="{9D8B030D-6E8A-4147-A177-3AD203B41FA5}"/>
                  </a:extLst>
                </a:gridCol>
                <a:gridCol w="1627187">
                  <a:extLst>
                    <a:ext uri="{9D8B030D-6E8A-4147-A177-3AD203B41FA5}"/>
                  </a:extLst>
                </a:gridCol>
                <a:gridCol w="1530350">
                  <a:extLst>
                    <a:ext uri="{9D8B030D-6E8A-4147-A177-3AD203B41FA5}"/>
                  </a:extLst>
                </a:gridCol>
              </a:tblGrid>
              <a:tr h="487600">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Katyon (me/L)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Anyon (me/L)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ECx10</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6  </a:t>
                      </a:r>
                      <a:r>
                        <a:rPr kumimoji="0" lang="tr-TR" sz="1600" b="0" i="0" u="none" strike="noStrike" cap="none" normalizeH="0" baseline="0" smtClean="0">
                          <a:ln>
                            <a:noFill/>
                          </a:ln>
                          <a:solidFill>
                            <a:schemeClr val="tx1"/>
                          </a:solidFill>
                          <a:effectLst/>
                          <a:latin typeface="Calibri" pitchFamily="34" charset="0"/>
                          <a:cs typeface="Times New Roman" pitchFamily="18" charset="0"/>
                        </a:rPr>
                        <a:t>(25</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o</a:t>
                      </a:r>
                      <a:r>
                        <a:rPr kumimoji="0" lang="tr-TR" sz="1600" b="0" i="0" u="none" strike="noStrike" cap="none" normalizeH="0" baseline="0" smtClean="0">
                          <a:ln>
                            <a:noFill/>
                          </a:ln>
                          <a:solidFill>
                            <a:schemeClr val="tx1"/>
                          </a:solidFill>
                          <a:effectLst/>
                          <a:latin typeface="Calibri" pitchFamily="34" charset="0"/>
                          <a:cs typeface="Times New Roman" pitchFamily="18" charset="0"/>
                        </a:rPr>
                        <a:t>C) (dS/m)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Sulama suyu kalite sınıfı</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1203763">
                <a:tc>
                  <a:txBody>
                    <a:bodyPr/>
                    <a:lstStyle/>
                    <a:p>
                      <a:pPr marL="0" marR="0" lvl="0" indent="0" algn="just"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Ca</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a:t>
                      </a: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Mg</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a:t>
                      </a: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Na+</a:t>
                      </a:r>
                    </a:p>
                    <a:p>
                      <a:pPr marL="0" marR="0" lvl="0" indent="0" algn="just"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2.70</a:t>
                      </a: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2.25</a:t>
                      </a: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1.04</a:t>
                      </a: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1.01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CO</a:t>
                      </a:r>
                      <a:r>
                        <a:rPr kumimoji="0" lang="tr-TR" sz="1600" b="0" i="0" u="none" strike="noStrike" cap="none" normalizeH="0" baseline="-25000" smtClean="0">
                          <a:ln>
                            <a:noFill/>
                          </a:ln>
                          <a:solidFill>
                            <a:schemeClr val="tx1"/>
                          </a:solidFill>
                          <a:effectLst/>
                          <a:latin typeface="Calibri" pitchFamily="34" charset="0"/>
                          <a:cs typeface="Times New Roman" pitchFamily="18" charset="0"/>
                        </a:rPr>
                        <a:t>3</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a:t>
                      </a: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HCO</a:t>
                      </a:r>
                      <a:r>
                        <a:rPr kumimoji="0" lang="tr-TR" sz="1600" b="0" i="0" u="none" strike="noStrike" cap="none" normalizeH="0" baseline="-25000" smtClean="0">
                          <a:ln>
                            <a:noFill/>
                          </a:ln>
                          <a:solidFill>
                            <a:schemeClr val="tx1"/>
                          </a:solidFill>
                          <a:effectLst/>
                          <a:latin typeface="Calibri" pitchFamily="34" charset="0"/>
                          <a:cs typeface="Times New Roman" pitchFamily="18" charset="0"/>
                        </a:rPr>
                        <a:t>3</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a:t>
                      </a: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SO</a:t>
                      </a:r>
                      <a:r>
                        <a:rPr kumimoji="0" lang="tr-TR" sz="1600" b="0" i="0" u="none" strike="noStrike" cap="none" normalizeH="0" baseline="-25000" smtClean="0">
                          <a:ln>
                            <a:noFill/>
                          </a:ln>
                          <a:solidFill>
                            <a:schemeClr val="tx1"/>
                          </a:solidFill>
                          <a:effectLst/>
                          <a:latin typeface="Calibri" pitchFamily="34" charset="0"/>
                          <a:cs typeface="Times New Roman" pitchFamily="18" charset="0"/>
                        </a:rPr>
                        <a:t>4</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a:t>
                      </a: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Cl</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a:t>
                      </a: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1.34</a:t>
                      </a: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1.69</a:t>
                      </a: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2.70</a:t>
                      </a:r>
                    </a:p>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1.27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0.70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C</a:t>
                      </a:r>
                      <a:r>
                        <a:rPr kumimoji="0" lang="tr-TR" sz="1600" b="0" i="0" u="none" strike="noStrike" cap="none" normalizeH="0" baseline="-25000" smtClean="0">
                          <a:ln>
                            <a:noFill/>
                          </a:ln>
                          <a:solidFill>
                            <a:schemeClr val="tx1"/>
                          </a:solidFill>
                          <a:effectLst/>
                          <a:latin typeface="Calibri" pitchFamily="34" charset="0"/>
                          <a:cs typeface="Times New Roman" pitchFamily="18" charset="0"/>
                        </a:rPr>
                        <a:t>2</a:t>
                      </a:r>
                      <a:r>
                        <a:rPr kumimoji="0" lang="tr-TR" sz="1600" b="0" i="0" u="none" strike="noStrike" cap="none" normalizeH="0" baseline="0" smtClean="0">
                          <a:ln>
                            <a:noFill/>
                          </a:ln>
                          <a:solidFill>
                            <a:schemeClr val="tx1"/>
                          </a:solidFill>
                          <a:effectLst/>
                          <a:latin typeface="Calibri" pitchFamily="34" charset="0"/>
                          <a:cs typeface="Times New Roman" pitchFamily="18" charset="0"/>
                        </a:rPr>
                        <a:t>S</a:t>
                      </a:r>
                      <a:r>
                        <a:rPr kumimoji="0" lang="tr-TR" sz="1600" b="0" i="0" u="none" strike="noStrike" cap="none" normalizeH="0" baseline="-25000" smtClean="0">
                          <a:ln>
                            <a:noFill/>
                          </a:ln>
                          <a:solidFill>
                            <a:schemeClr val="tx1"/>
                          </a:solidFill>
                          <a:effectLst/>
                          <a:latin typeface="Calibri" pitchFamily="34" charset="0"/>
                          <a:cs typeface="Times New Roman" pitchFamily="18" charset="0"/>
                        </a:rPr>
                        <a:t>1</a:t>
                      </a: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43800">
                <a:tc>
                  <a:txBody>
                    <a:bodyPr/>
                    <a:lstStyle/>
                    <a:p>
                      <a:pPr marL="0" marR="0" lvl="0" indent="0" algn="just"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Toplam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7.00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7.00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endParaRPr kumimoji="0" lang="tr-TR"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457200" algn="l"/>
                          <a:tab pos="449263" algn="l"/>
                        </a:tabLst>
                      </a:pPr>
                      <a:endParaRPr kumimoji="0" lang="tr-TR" sz="1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1775" name="Rectangle 1"/>
          <p:cNvSpPr>
            <a:spLocks noChangeArrowheads="1"/>
          </p:cNvSpPr>
          <p:nvPr/>
        </p:nvSpPr>
        <p:spPr bwMode="auto">
          <a:xfrm>
            <a:off x="390525" y="679450"/>
            <a:ext cx="554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tr-TR" altLang="tr-TR" sz="2000">
                <a:latin typeface="Arial" charset="0"/>
                <a:cs typeface="Times New Roman" pitchFamily="18" charset="0"/>
              </a:rPr>
              <a:t>Sulama suyu kalite sınıfları </a:t>
            </a:r>
          </a:p>
        </p:txBody>
      </p:sp>
      <p:sp>
        <p:nvSpPr>
          <p:cNvPr id="31776" name="8 Dikdörtgen"/>
          <p:cNvSpPr>
            <a:spLocks noChangeArrowheads="1"/>
          </p:cNvSpPr>
          <p:nvPr/>
        </p:nvSpPr>
        <p:spPr bwMode="auto">
          <a:xfrm>
            <a:off x="179388" y="3332163"/>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b="1">
                <a:latin typeface="Arial" charset="0"/>
                <a:cs typeface="Times New Roman" pitchFamily="18" charset="0"/>
              </a:rPr>
              <a:t>6. İKLİM ÖZELLİKLERİ </a:t>
            </a:r>
          </a:p>
          <a:p>
            <a:pPr marL="457200" indent="-457200" algn="just" eaLnBrk="1" hangingPunct="1"/>
            <a:endParaRPr lang="tr-TR" altLang="tr-TR">
              <a:latin typeface="Arial" charset="0"/>
            </a:endParaRPr>
          </a:p>
          <a:p>
            <a:pPr marL="457200" indent="-457200" algn="just" eaLnBrk="1" hangingPunct="1"/>
            <a:r>
              <a:rPr lang="tr-TR" altLang="tr-TR">
                <a:latin typeface="Arial" charset="0"/>
                <a:cs typeface="Times New Roman" pitchFamily="18" charset="0"/>
              </a:rPr>
              <a:t>	</a:t>
            </a:r>
            <a:r>
              <a:rPr lang="tr-TR" altLang="tr-TR">
                <a:latin typeface="Arial" charset="0"/>
              </a:rPr>
              <a:t>Proje alanına en yakın meteoroloji istasyonundan alınan bazı iklim elemanlarının uzun yıllar aylık ortalamaları aşağıdaki Çizelge de verilmiştir.</a:t>
            </a:r>
          </a:p>
        </p:txBody>
      </p:sp>
      <p:sp>
        <p:nvSpPr>
          <p:cNvPr id="31777" name="10 Dikdörtgen"/>
          <p:cNvSpPr>
            <a:spLocks noChangeArrowheads="1"/>
          </p:cNvSpPr>
          <p:nvPr/>
        </p:nvSpPr>
        <p:spPr bwMode="auto">
          <a:xfrm>
            <a:off x="179388" y="4691063"/>
            <a:ext cx="896461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b="1">
                <a:latin typeface="Arial" charset="0"/>
                <a:cs typeface="Times New Roman" pitchFamily="18" charset="0"/>
              </a:rPr>
              <a:t>7. DİĞER</a:t>
            </a:r>
            <a:endParaRPr lang="tr-TR" altLang="tr-TR">
              <a:latin typeface="Arial" charset="0"/>
            </a:endParaRPr>
          </a:p>
          <a:p>
            <a:pPr marL="457200" indent="-457200" algn="just" eaLnBrk="1" hangingPunct="1"/>
            <a:r>
              <a:rPr lang="tr-TR" altLang="tr-TR">
                <a:latin typeface="Arial" charset="0"/>
                <a:cs typeface="Times New Roman" pitchFamily="18" charset="0"/>
              </a:rPr>
              <a:t>	</a:t>
            </a:r>
            <a:r>
              <a:rPr lang="tr-TR" altLang="tr-TR">
                <a:latin typeface="Arial" charset="0"/>
              </a:rPr>
              <a:t> Proje alanında elektrik enerjisi mevcuttur. Sisteme su dalgıç tipi pompa ile verilecektir. </a:t>
            </a:r>
          </a:p>
          <a:p>
            <a:pPr marL="457200" indent="-457200" algn="just" eaLnBrk="1" hangingPunct="1"/>
            <a:r>
              <a:rPr lang="tr-TR" altLang="tr-TR">
                <a:latin typeface="Arial" charset="0"/>
              </a:rPr>
              <a:t>	Çiftçi günde pompanın çalıştırılabileceği 20 saat sulama yapabilecek ve su kaynağı son derece kısıtlı olduğundan sulamayı, sulama aralığı boyunca tamamlayabilecektir.</a:t>
            </a:r>
          </a:p>
          <a:p>
            <a:pPr marL="457200" indent="-457200" algn="just" eaLnBrk="1" hangingPunct="1"/>
            <a:r>
              <a:rPr lang="tr-TR" altLang="tr-TR">
                <a:latin typeface="Arial" charset="0"/>
              </a:rPr>
              <a:t> </a:t>
            </a:r>
          </a:p>
          <a:p>
            <a:pPr marL="457200" indent="-457200" algn="just" eaLnBrk="1" hangingPunct="1"/>
            <a:endParaRPr lang="tr-TR" altLang="tr-TR">
              <a:latin typeface="Arial" charset="0"/>
            </a:endParaRPr>
          </a:p>
        </p:txBody>
      </p:sp>
    </p:spTree>
    <p:extLst>
      <p:ext uri="{BB962C8B-B14F-4D97-AF65-F5344CB8AC3E}">
        <p14:creationId xmlns:p14="http://schemas.microsoft.com/office/powerpoint/2010/main" val="3815836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85750" y="136525"/>
            <a:ext cx="889317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spcAft>
                <a:spcPts val="1200"/>
              </a:spcAft>
            </a:pPr>
            <a:r>
              <a:rPr lang="tr-TR" altLang="tr-TR" sz="2000" b="1">
                <a:latin typeface="Arial" charset="0"/>
              </a:rPr>
              <a:t>KAYNAK ARAŞTIRMASI</a:t>
            </a:r>
          </a:p>
          <a:p>
            <a:pPr algn="just" eaLnBrk="1" hangingPunct="1">
              <a:spcAft>
                <a:spcPts val="1200"/>
              </a:spcAft>
            </a:pPr>
            <a:r>
              <a:rPr lang="tr-TR" altLang="tr-TR" sz="2000" b="1">
                <a:latin typeface="Arial" charset="0"/>
                <a:cs typeface="Times New Roman" pitchFamily="18" charset="0"/>
              </a:rPr>
              <a:t>5. İKLİM ÖZELLİKLERİ </a:t>
            </a:r>
          </a:p>
          <a:p>
            <a:pPr algn="just" eaLnBrk="1" hangingPunct="1"/>
            <a:r>
              <a:rPr lang="tr-TR" altLang="tr-TR" sz="2000">
                <a:latin typeface="Arial" charset="0"/>
                <a:cs typeface="Times New Roman" pitchFamily="18" charset="0"/>
              </a:rPr>
              <a:t>	</a:t>
            </a:r>
            <a:r>
              <a:rPr lang="tr-TR" altLang="tr-TR" sz="2000">
                <a:latin typeface="Arial" charset="0"/>
              </a:rPr>
              <a:t>Proje alanına en yakın meteoroloji istasyonundan alınan bazı iklim elemanlarının uzun yıllar aylık ortalamaları aşağıda Çizelge 6’da verilmiştir.</a:t>
            </a:r>
          </a:p>
          <a:p>
            <a:pPr algn="just" eaLnBrk="1" hangingPunct="1"/>
            <a:endParaRPr lang="tr-TR" altLang="tr-TR" sz="2000">
              <a:latin typeface="Arial" charset="0"/>
            </a:endParaRPr>
          </a:p>
          <a:p>
            <a:pPr algn="just" eaLnBrk="1" hangingPunct="1"/>
            <a:endParaRPr lang="tr-TR" altLang="tr-TR" sz="2000">
              <a:latin typeface="Arial" charset="0"/>
            </a:endParaRPr>
          </a:p>
          <a:p>
            <a:pPr algn="just" eaLnBrk="1" hangingPunct="1"/>
            <a:endParaRPr lang="tr-TR" altLang="tr-TR" sz="2000">
              <a:latin typeface="Arial" charset="0"/>
            </a:endParaRPr>
          </a:p>
          <a:p>
            <a:pPr algn="just" eaLnBrk="1" hangingPunct="1"/>
            <a:endParaRPr lang="tr-TR" altLang="tr-TR" sz="2000">
              <a:latin typeface="Arial" charset="0"/>
            </a:endParaRPr>
          </a:p>
          <a:p>
            <a:pPr algn="just" eaLnBrk="1" hangingPunct="1"/>
            <a:endParaRPr lang="tr-TR" altLang="tr-TR" sz="2000">
              <a:latin typeface="Arial" charset="0"/>
            </a:endParaRPr>
          </a:p>
          <a:p>
            <a:pPr algn="just" eaLnBrk="1" hangingPunct="1"/>
            <a:endParaRPr lang="tr-TR" altLang="tr-TR" sz="2000">
              <a:latin typeface="Arial" charset="0"/>
            </a:endParaRPr>
          </a:p>
          <a:p>
            <a:pPr algn="just" eaLnBrk="1" hangingPunct="1"/>
            <a:endParaRPr lang="tr-TR" altLang="tr-TR" sz="2000">
              <a:latin typeface="Arial" charset="0"/>
            </a:endParaRPr>
          </a:p>
          <a:p>
            <a:pPr algn="just" eaLnBrk="1" hangingPunct="1"/>
            <a:r>
              <a:rPr lang="tr-TR" altLang="tr-TR" sz="2000">
                <a:latin typeface="Arial" charset="0"/>
              </a:rPr>
              <a:t> </a:t>
            </a:r>
          </a:p>
          <a:p>
            <a:pPr algn="just" eaLnBrk="1" hangingPunct="1"/>
            <a:r>
              <a:rPr lang="tr-TR" altLang="tr-TR" sz="2000">
                <a:latin typeface="Arial" charset="0"/>
              </a:rPr>
              <a:t>. </a:t>
            </a:r>
          </a:p>
          <a:p>
            <a:pPr algn="just" eaLnBrk="1" hangingPunct="1"/>
            <a:r>
              <a:rPr lang="tr-TR" altLang="tr-TR" sz="2000">
                <a:latin typeface="Arial" charset="0"/>
              </a:rPr>
              <a:t> </a:t>
            </a:r>
          </a:p>
          <a:p>
            <a:pPr algn="just" eaLnBrk="1" hangingPunct="1"/>
            <a:r>
              <a:rPr lang="tr-TR" altLang="tr-TR" sz="2000">
                <a:latin typeface="Arial" charset="0"/>
              </a:rPr>
              <a:t> </a:t>
            </a:r>
          </a:p>
          <a:p>
            <a:pPr algn="just" eaLnBrk="1" hangingPunct="1"/>
            <a:endParaRPr lang="tr-TR" altLang="tr-TR" sz="1600">
              <a:latin typeface="Arial" charset="0"/>
            </a:endParaRPr>
          </a:p>
          <a:p>
            <a:pPr algn="just" eaLnBrk="1" hangingPunct="1"/>
            <a:endParaRPr lang="tr-TR" altLang="tr-TR">
              <a:latin typeface="Arial" charset="0"/>
            </a:endParaRPr>
          </a:p>
        </p:txBody>
      </p:sp>
      <p:sp>
        <p:nvSpPr>
          <p:cNvPr id="32771"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graphicFrame>
        <p:nvGraphicFramePr>
          <p:cNvPr id="9" name="8 Tablo"/>
          <p:cNvGraphicFramePr>
            <a:graphicFrameLocks noGrp="1"/>
          </p:cNvGraphicFramePr>
          <p:nvPr/>
        </p:nvGraphicFramePr>
        <p:xfrm>
          <a:off x="495300" y="2703513"/>
          <a:ext cx="7632700" cy="2798764"/>
        </p:xfrm>
        <a:graphic>
          <a:graphicData uri="http://schemas.openxmlformats.org/drawingml/2006/table">
            <a:tbl>
              <a:tblPr/>
              <a:tblGrid>
                <a:gridCol w="3178175">
                  <a:extLst>
                    <a:ext uri="{9D8B030D-6E8A-4147-A177-3AD203B41FA5}"/>
                  </a:extLst>
                </a:gridCol>
                <a:gridCol w="577850">
                  <a:extLst>
                    <a:ext uri="{9D8B030D-6E8A-4147-A177-3AD203B41FA5}"/>
                  </a:extLst>
                </a:gridCol>
                <a:gridCol w="577850">
                  <a:extLst>
                    <a:ext uri="{9D8B030D-6E8A-4147-A177-3AD203B41FA5}"/>
                  </a:extLst>
                </a:gridCol>
                <a:gridCol w="579437">
                  <a:extLst>
                    <a:ext uri="{9D8B030D-6E8A-4147-A177-3AD203B41FA5}"/>
                  </a:extLst>
                </a:gridCol>
                <a:gridCol w="577850">
                  <a:extLst>
                    <a:ext uri="{9D8B030D-6E8A-4147-A177-3AD203B41FA5}"/>
                  </a:extLst>
                </a:gridCol>
                <a:gridCol w="577850">
                  <a:extLst>
                    <a:ext uri="{9D8B030D-6E8A-4147-A177-3AD203B41FA5}"/>
                  </a:extLst>
                </a:gridCol>
                <a:gridCol w="465138">
                  <a:extLst>
                    <a:ext uri="{9D8B030D-6E8A-4147-A177-3AD203B41FA5}"/>
                  </a:extLst>
                </a:gridCol>
                <a:gridCol w="465137">
                  <a:extLst>
                    <a:ext uri="{9D8B030D-6E8A-4147-A177-3AD203B41FA5}"/>
                  </a:extLst>
                </a:gridCol>
                <a:gridCol w="633413">
                  <a:extLst>
                    <a:ext uri="{9D8B030D-6E8A-4147-A177-3AD203B41FA5}"/>
                  </a:extLst>
                </a:gridCol>
              </a:tblGrid>
              <a:tr h="2794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İklim elemanları</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A  y  l  a  r</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Yıllık</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00">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extLst>
                  <a:ext uri="{0D108BD9-81ED-4DB2-BD59-A6C34878D82A}"/>
                </a:extLst>
              </a:tr>
              <a:tr h="560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Yağış, R (mm)</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47.8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58.3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37.3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17.0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5.3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23.3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22.9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454.8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60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Sıcaklık, T (C</a:t>
                      </a:r>
                      <a:r>
                        <a:rPr kumimoji="0" lang="tr-TR" sz="1600" b="0" i="0" u="none" strike="noStrike" cap="none" normalizeH="0" baseline="30000" smtClean="0">
                          <a:ln>
                            <a:noFill/>
                          </a:ln>
                          <a:solidFill>
                            <a:schemeClr val="tx1"/>
                          </a:solidFill>
                          <a:effectLst/>
                          <a:latin typeface="Calibri" pitchFamily="34" charset="0"/>
                          <a:cs typeface="Times New Roman" pitchFamily="18" charset="0"/>
                        </a:rPr>
                        <a:t>o</a:t>
                      </a:r>
                      <a:r>
                        <a:rPr kumimoji="0" lang="tr-TR" sz="1600" b="0" i="0" u="none" strike="noStrike" cap="none" normalizeH="0" baseline="0" smtClean="0">
                          <a:ln>
                            <a:noFill/>
                          </a:ln>
                          <a:solidFill>
                            <a:schemeClr val="tx1"/>
                          </a:solidFill>
                          <a:effectLst/>
                          <a:latin typeface="Calibri" pitchFamily="34" charset="0"/>
                          <a:cs typeface="Times New Roman" pitchFamily="18" charset="0"/>
                        </a:rPr>
                        <a:t>)</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10.8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15.4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19.0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22.0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22.2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18.4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12.4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11.7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Ortalama bağıl nem, RH</a:t>
                      </a:r>
                      <a:r>
                        <a:rPr kumimoji="0" lang="tr-TR" sz="1600" b="0" i="0" u="none" strike="noStrike" cap="none" normalizeH="0" baseline="-25000" smtClean="0">
                          <a:ln>
                            <a:noFill/>
                          </a:ln>
                          <a:solidFill>
                            <a:schemeClr val="tx1"/>
                          </a:solidFill>
                          <a:effectLst/>
                          <a:latin typeface="Calibri" pitchFamily="34" charset="0"/>
                          <a:cs typeface="Times New Roman" pitchFamily="18" charset="0"/>
                        </a:rPr>
                        <a:t>o</a:t>
                      </a:r>
                      <a:r>
                        <a:rPr kumimoji="0" lang="tr-TR" sz="1600" b="0" i="0" u="none" strike="noStrike" cap="none" normalizeH="0" baseline="0" smtClean="0">
                          <a:ln>
                            <a:noFill/>
                          </a:ln>
                          <a:solidFill>
                            <a:schemeClr val="tx1"/>
                          </a:solidFill>
                          <a:effectLst/>
                          <a:latin typeface="Calibri" pitchFamily="34" charset="0"/>
                          <a:cs typeface="Times New Roman" pitchFamily="18" charset="0"/>
                        </a:rPr>
                        <a:t> (mm)</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54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52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46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40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39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43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50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56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Rüzgar hızı, u</a:t>
                      </a:r>
                      <a:r>
                        <a:rPr kumimoji="0" lang="tr-TR" sz="1600" b="0" i="0" u="none" strike="noStrike" cap="none" normalizeH="0" baseline="-25000" smtClean="0">
                          <a:ln>
                            <a:noFill/>
                          </a:ln>
                          <a:solidFill>
                            <a:schemeClr val="tx1"/>
                          </a:solidFill>
                          <a:effectLst/>
                          <a:latin typeface="Calibri" pitchFamily="34" charset="0"/>
                          <a:cs typeface="Times New Roman" pitchFamily="18" charset="0"/>
                        </a:rPr>
                        <a:t>2</a:t>
                      </a:r>
                      <a:r>
                        <a:rPr kumimoji="0" lang="tr-TR" sz="1600" b="0" i="0" u="none" strike="noStrike" cap="none" normalizeH="0" baseline="0" smtClean="0">
                          <a:ln>
                            <a:noFill/>
                          </a:ln>
                          <a:solidFill>
                            <a:schemeClr val="tx1"/>
                          </a:solidFill>
                          <a:effectLst/>
                          <a:latin typeface="Calibri" pitchFamily="34" charset="0"/>
                          <a:cs typeface="Times New Roman" pitchFamily="18" charset="0"/>
                        </a:rPr>
                        <a:t> (m/s)</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2.0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60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Güneşlenme süresi, T</a:t>
                      </a:r>
                      <a:r>
                        <a:rPr kumimoji="0" lang="tr-TR" sz="1600" b="0" i="0" u="none" strike="noStrike" cap="none" normalizeH="0" baseline="-25000" smtClean="0">
                          <a:ln>
                            <a:noFill/>
                          </a:ln>
                          <a:solidFill>
                            <a:schemeClr val="tx1"/>
                          </a:solidFill>
                          <a:effectLst/>
                          <a:latin typeface="Calibri" pitchFamily="34" charset="0"/>
                          <a:cs typeface="Times New Roman" pitchFamily="18" charset="0"/>
                        </a:rPr>
                        <a:t>g</a:t>
                      </a:r>
                      <a:r>
                        <a:rPr kumimoji="0" lang="tr-TR" sz="1600" b="0" i="0" u="none" strike="noStrike" cap="none" normalizeH="0" baseline="0" smtClean="0">
                          <a:ln>
                            <a:noFill/>
                          </a:ln>
                          <a:solidFill>
                            <a:schemeClr val="tx1"/>
                          </a:solidFill>
                          <a:effectLst/>
                          <a:latin typeface="Calibri" pitchFamily="34" charset="0"/>
                          <a:cs typeface="Times New Roman" pitchFamily="18" charset="0"/>
                        </a:rPr>
                        <a:t> (saat-dak)</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7.11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9.08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11.07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12.27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11.53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9.40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Calibri" pitchFamily="34" charset="0"/>
                          <a:cs typeface="Times New Roman" pitchFamily="18" charset="0"/>
                        </a:rPr>
                        <a:t>7.24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Times New Roman" pitchFamily="18" charset="0"/>
                        </a:rPr>
                        <a:t>7.29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2846" name="Rectangle 1"/>
          <p:cNvSpPr>
            <a:spLocks noChangeArrowheads="1"/>
          </p:cNvSpPr>
          <p:nvPr/>
        </p:nvSpPr>
        <p:spPr bwMode="auto">
          <a:xfrm>
            <a:off x="285750" y="1741488"/>
            <a:ext cx="75866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tr-TR" altLang="tr-TR" sz="1600">
                <a:latin typeface="Arial" charset="0"/>
                <a:cs typeface="Times New Roman" pitchFamily="18" charset="0"/>
              </a:rPr>
              <a:t>Çizelge 6. Proje alanı bazı iklim elemanları</a:t>
            </a:r>
          </a:p>
          <a:p>
            <a:pPr eaLnBrk="1" hangingPunct="1"/>
            <a:r>
              <a:rPr lang="tr-TR" altLang="tr-TR" sz="1600">
                <a:latin typeface="Arial" charset="0"/>
                <a:cs typeface="Times New Roman" pitchFamily="18" charset="0"/>
              </a:rPr>
              <a:t>Enlem : 40</a:t>
            </a:r>
            <a:r>
              <a:rPr lang="tr-TR" altLang="tr-TR" sz="1600" baseline="30000">
                <a:latin typeface="Arial" charset="0"/>
                <a:cs typeface="Times New Roman" pitchFamily="18" charset="0"/>
              </a:rPr>
              <a:t>o</a:t>
            </a:r>
            <a:r>
              <a:rPr lang="tr-TR" altLang="tr-TR" sz="1600">
                <a:latin typeface="Arial" charset="0"/>
                <a:cs typeface="Times New Roman" pitchFamily="18" charset="0"/>
              </a:rPr>
              <a:t>01’                                      </a:t>
            </a:r>
            <a:endParaRPr lang="tr-TR" altLang="tr-TR" sz="1600">
              <a:latin typeface="Arial" charset="0"/>
            </a:endParaRPr>
          </a:p>
          <a:p>
            <a:pPr eaLnBrk="1" hangingPunct="1"/>
            <a:r>
              <a:rPr lang="tr-TR" altLang="tr-TR" sz="1600">
                <a:latin typeface="Arial" charset="0"/>
                <a:cs typeface="Times New Roman" pitchFamily="18" charset="0"/>
              </a:rPr>
              <a:t>Boylam : 32</a:t>
            </a:r>
            <a:r>
              <a:rPr lang="tr-TR" altLang="tr-TR" sz="1600" baseline="30000">
                <a:latin typeface="Arial" charset="0"/>
                <a:cs typeface="Times New Roman" pitchFamily="18" charset="0"/>
              </a:rPr>
              <a:t>o</a:t>
            </a:r>
            <a:r>
              <a:rPr lang="tr-TR" altLang="tr-TR" sz="1600">
                <a:latin typeface="Arial" charset="0"/>
                <a:cs typeface="Times New Roman" pitchFamily="18" charset="0"/>
              </a:rPr>
              <a:t>20’                                     Ortalama ilk ve son don tarihleri : 4 Kasım – 12 Nisan</a:t>
            </a:r>
            <a:endParaRPr lang="tr-TR" altLang="tr-TR" sz="1600">
              <a:latin typeface="Arial" charset="0"/>
            </a:endParaRPr>
          </a:p>
          <a:p>
            <a:pPr eaLnBrk="1" hangingPunct="1"/>
            <a:endParaRPr lang="tr-TR" altLang="tr-TR" sz="1600">
              <a:latin typeface="Arial" charset="0"/>
            </a:endParaRPr>
          </a:p>
        </p:txBody>
      </p:sp>
      <p:sp>
        <p:nvSpPr>
          <p:cNvPr id="32847" name="5 Dikdörtgen"/>
          <p:cNvSpPr>
            <a:spLocks noChangeArrowheads="1"/>
          </p:cNvSpPr>
          <p:nvPr/>
        </p:nvSpPr>
        <p:spPr bwMode="auto">
          <a:xfrm>
            <a:off x="285750" y="5538788"/>
            <a:ext cx="8964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r>
              <a:rPr lang="tr-TR" altLang="tr-TR" b="1">
                <a:latin typeface="Arial" charset="0"/>
                <a:cs typeface="Times New Roman" pitchFamily="18" charset="0"/>
              </a:rPr>
              <a:t>6. DİĞER</a:t>
            </a:r>
            <a:endParaRPr lang="tr-TR" altLang="tr-TR">
              <a:latin typeface="Arial" charset="0"/>
            </a:endParaRPr>
          </a:p>
          <a:p>
            <a:pPr marL="457200" indent="-457200" algn="just" eaLnBrk="1" hangingPunct="1"/>
            <a:r>
              <a:rPr lang="tr-TR" altLang="tr-TR">
                <a:latin typeface="Arial" charset="0"/>
                <a:cs typeface="Times New Roman" pitchFamily="18" charset="0"/>
              </a:rPr>
              <a:t>	</a:t>
            </a:r>
            <a:r>
              <a:rPr lang="tr-TR" altLang="tr-TR">
                <a:latin typeface="Arial" charset="0"/>
              </a:rPr>
              <a:t>Proje alanında elektrik enerjisi mevcuttur. Kuyudan su dalgıç tipi pompa ile alınacaktır. Çiftçi günde pompanın çalışma süresi kadar sulama yapabilecektir. </a:t>
            </a:r>
          </a:p>
        </p:txBody>
      </p:sp>
    </p:spTree>
    <p:extLst>
      <p:ext uri="{BB962C8B-B14F-4D97-AF65-F5344CB8AC3E}">
        <p14:creationId xmlns:p14="http://schemas.microsoft.com/office/powerpoint/2010/main" val="304223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63525" y="257175"/>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latin typeface="Arial" charset="0"/>
                <a:cs typeface="Times New Roman" pitchFamily="18" charset="0"/>
              </a:rPr>
              <a:t>	</a:t>
            </a:r>
            <a:endParaRPr lang="tr-TR" altLang="tr-TR" sz="2000">
              <a:latin typeface="Arial" charset="0"/>
              <a:cs typeface="Times New Roman" pitchFamily="18" charset="0"/>
            </a:endParaRPr>
          </a:p>
        </p:txBody>
      </p:sp>
      <p:sp>
        <p:nvSpPr>
          <p:cNvPr id="3379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33796" name="Rectangle 1"/>
          <p:cNvSpPr>
            <a:spLocks noChangeArrowheads="1"/>
          </p:cNvSpPr>
          <p:nvPr/>
        </p:nvSpPr>
        <p:spPr bwMode="auto">
          <a:xfrm>
            <a:off x="250825" y="817563"/>
            <a:ext cx="88931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1. AŞAMA :  Ön Sistem Tertibi </a:t>
            </a:r>
          </a:p>
          <a:p>
            <a:pPr marL="457200" indent="-457200" algn="just" eaLnBrk="1" hangingPunct="1"/>
            <a:endParaRPr lang="tr-TR" altLang="tr-TR" sz="2000" b="1">
              <a:latin typeface="Arial" charset="0"/>
              <a:cs typeface="Times New Roman" pitchFamily="18" charset="0"/>
            </a:endParaRPr>
          </a:p>
          <a:p>
            <a:pPr marL="457200" indent="-457200" algn="just" eaLnBrk="1" hangingPunct="1">
              <a:lnSpc>
                <a:spcPct val="150000"/>
              </a:lnSpc>
            </a:pPr>
            <a:r>
              <a:rPr lang="tr-TR" altLang="tr-TR" sz="2000" b="1">
                <a:latin typeface="Arial" charset="0"/>
                <a:cs typeface="Times New Roman" pitchFamily="18" charset="0"/>
              </a:rPr>
              <a:t>	</a:t>
            </a:r>
            <a:r>
              <a:rPr lang="tr-TR" altLang="tr-TR" sz="2000">
                <a:latin typeface="Arial" charset="0"/>
                <a:cs typeface="Times New Roman" pitchFamily="18" charset="0"/>
              </a:rPr>
              <a:t>Ağaç sıraları doğu-batı yönünde olduğundan lateraller uzun kenar boyunca, manifoldlar kısa kenar boyunca döşenecektir.</a:t>
            </a:r>
          </a:p>
          <a:p>
            <a:pPr marL="457200" indent="-457200" algn="just" eaLnBrk="1" hangingPunct="1"/>
            <a:endParaRPr lang="tr-TR" altLang="tr-TR" sz="2000">
              <a:latin typeface="Arial" charset="0"/>
              <a:cs typeface="Times New Roman" pitchFamily="18" charset="0"/>
            </a:endParaRPr>
          </a:p>
          <a:p>
            <a:pPr marL="457200" indent="-457200" algn="just" eaLnBrk="1" hangingPunct="1"/>
            <a:r>
              <a:rPr lang="tr-TR" altLang="tr-TR" sz="2000">
                <a:latin typeface="Arial" charset="0"/>
                <a:cs typeface="Times New Roman" pitchFamily="18" charset="0"/>
              </a:rPr>
              <a:t>	Buna göre, </a:t>
            </a:r>
          </a:p>
          <a:p>
            <a:pPr marL="457200" indent="-457200" algn="just" eaLnBrk="1" hangingPunct="1"/>
            <a:r>
              <a:rPr lang="tr-TR" altLang="tr-TR" sz="2000">
                <a:latin typeface="Arial" charset="0"/>
                <a:cs typeface="Times New Roman" pitchFamily="18" charset="0"/>
              </a:rPr>
              <a:t>	</a:t>
            </a:r>
          </a:p>
          <a:p>
            <a:pPr marL="457200" indent="-457200" algn="just" eaLnBrk="1" hangingPunct="1"/>
            <a:endParaRPr lang="tr-TR" altLang="tr-TR" sz="2000">
              <a:latin typeface="Arial" charset="0"/>
              <a:cs typeface="Times New Roman" pitchFamily="18" charset="0"/>
            </a:endParaRPr>
          </a:p>
          <a:p>
            <a:pPr marL="457200" indent="-457200" algn="just" eaLnBrk="1" hangingPunct="1">
              <a:lnSpc>
                <a:spcPct val="150000"/>
              </a:lnSpc>
            </a:pPr>
            <a:r>
              <a:rPr lang="tr-TR" altLang="tr-TR" sz="2000">
                <a:latin typeface="Arial" charset="0"/>
                <a:cs typeface="Times New Roman" pitchFamily="18" charset="0"/>
              </a:rPr>
              <a:t>	S</a:t>
            </a:r>
            <a:r>
              <a:rPr lang="tr-TR" altLang="tr-TR" sz="2000" baseline="-25000">
                <a:latin typeface="Arial" charset="0"/>
                <a:cs typeface="Times New Roman" pitchFamily="18" charset="0"/>
              </a:rPr>
              <a:t>l</a:t>
            </a:r>
            <a:r>
              <a:rPr lang="tr-TR" altLang="tr-TR" sz="2000">
                <a:latin typeface="Arial" charset="0"/>
                <a:cs typeface="Times New Roman" pitchFamily="18" charset="0"/>
              </a:rPr>
              <a:t> = % 0.3 (Bayır aşağı)</a:t>
            </a:r>
          </a:p>
          <a:p>
            <a:pPr marL="457200" indent="-457200" algn="just" eaLnBrk="1" hangingPunct="1">
              <a:lnSpc>
                <a:spcPct val="150000"/>
              </a:lnSpc>
            </a:pPr>
            <a:r>
              <a:rPr lang="tr-TR" altLang="tr-TR" sz="2000">
                <a:latin typeface="Arial" charset="0"/>
                <a:cs typeface="Times New Roman" pitchFamily="18" charset="0"/>
              </a:rPr>
              <a:t>	S</a:t>
            </a:r>
            <a:r>
              <a:rPr lang="tr-TR" altLang="tr-TR" sz="2000" baseline="-25000">
                <a:latin typeface="Arial" charset="0"/>
                <a:cs typeface="Times New Roman" pitchFamily="18" charset="0"/>
              </a:rPr>
              <a:t>m</a:t>
            </a:r>
            <a:r>
              <a:rPr lang="tr-TR" altLang="tr-TR" sz="2000">
                <a:latin typeface="Arial" charset="0"/>
                <a:cs typeface="Times New Roman" pitchFamily="18" charset="0"/>
              </a:rPr>
              <a:t> = % 0.6 (Bayır aşağı)</a:t>
            </a:r>
          </a:p>
          <a:p>
            <a:pPr marL="457200" indent="-457200" algn="just" eaLnBrk="1" hangingPunct="1"/>
            <a:endParaRPr lang="tr-TR" altLang="tr-TR" sz="2000">
              <a:latin typeface="Arial" charset="0"/>
              <a:cs typeface="Times New Roman" pitchFamily="18" charset="0"/>
            </a:endParaRPr>
          </a:p>
        </p:txBody>
      </p:sp>
      <p:graphicFrame>
        <p:nvGraphicFramePr>
          <p:cNvPr id="33797" name="Object 2"/>
          <p:cNvGraphicFramePr>
            <a:graphicFrameLocks noChangeAspect="1"/>
          </p:cNvGraphicFramePr>
          <p:nvPr/>
        </p:nvGraphicFramePr>
        <p:xfrm>
          <a:off x="2555875" y="2708275"/>
          <a:ext cx="3611563" cy="831850"/>
        </p:xfrm>
        <a:graphic>
          <a:graphicData uri="http://schemas.openxmlformats.org/presentationml/2006/ole">
            <mc:AlternateContent xmlns:mc="http://schemas.openxmlformats.org/markup-compatibility/2006">
              <mc:Choice xmlns:v="urn:schemas-microsoft-com:vml" Requires="v">
                <p:oleObj spid="_x0000_s1026" name="Denklem" r:id="rId4" imgW="1637589" imgH="393529" progId="Equation.3">
                  <p:embed/>
                </p:oleObj>
              </mc:Choice>
              <mc:Fallback>
                <p:oleObj name="Denklem" r:id="rId4" imgW="1637589"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708275"/>
                        <a:ext cx="36115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44388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50825" y="476250"/>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u="sng">
                <a:solidFill>
                  <a:srgbClr val="C00000"/>
                </a:solidFill>
                <a:latin typeface="Arial" charset="0"/>
                <a:cs typeface="Times New Roman" pitchFamily="18" charset="0"/>
              </a:rPr>
              <a:t>Tasarım</a:t>
            </a:r>
            <a:r>
              <a:rPr lang="tr-TR" altLang="tr-TR" sz="2000" b="1">
                <a:solidFill>
                  <a:srgbClr val="C00000"/>
                </a:solidFill>
                <a:latin typeface="Arial" charset="0"/>
                <a:cs typeface="Times New Roman" pitchFamily="18" charset="0"/>
              </a:rPr>
              <a:t>	</a:t>
            </a:r>
            <a:endParaRPr lang="tr-TR" altLang="tr-TR" sz="2000">
              <a:solidFill>
                <a:srgbClr val="C00000"/>
              </a:solidFill>
              <a:latin typeface="Arial" charset="0"/>
              <a:cs typeface="Times New Roman" pitchFamily="18" charset="0"/>
            </a:endParaRPr>
          </a:p>
        </p:txBody>
      </p:sp>
      <p:sp>
        <p:nvSpPr>
          <p:cNvPr id="3481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49263" eaLnBrk="1" hangingPunct="1">
              <a:tabLst>
                <a:tab pos="-457200" algn="l"/>
                <a:tab pos="449263" algn="l"/>
              </a:tabLst>
            </a:pPr>
            <a:endParaRPr lang="tr-TR" altLang="tr-TR">
              <a:latin typeface="Arial" charset="0"/>
            </a:endParaRPr>
          </a:p>
        </p:txBody>
      </p:sp>
      <p:sp>
        <p:nvSpPr>
          <p:cNvPr id="34820" name="Rectangle 1"/>
          <p:cNvSpPr>
            <a:spLocks noChangeArrowheads="1"/>
          </p:cNvSpPr>
          <p:nvPr/>
        </p:nvSpPr>
        <p:spPr bwMode="auto">
          <a:xfrm>
            <a:off x="250825" y="898525"/>
            <a:ext cx="88931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algn="just" eaLnBrk="1" hangingPunct="1"/>
            <a:r>
              <a:rPr lang="tr-TR" altLang="tr-TR" sz="2000" b="1">
                <a:latin typeface="Arial" charset="0"/>
                <a:cs typeface="Times New Roman" pitchFamily="18" charset="0"/>
              </a:rPr>
              <a:t>2. AŞAMA :  Damla Sulama Yöntemi Uygulama Olanağı </a:t>
            </a:r>
          </a:p>
          <a:p>
            <a:pPr marL="457200" indent="-457200" algn="just" eaLnBrk="1" hangingPunct="1"/>
            <a:endParaRPr lang="tr-TR" altLang="tr-TR" sz="2000" b="1">
              <a:latin typeface="Arial" charset="0"/>
              <a:cs typeface="Times New Roman" pitchFamily="18" charset="0"/>
            </a:endParaRPr>
          </a:p>
          <a:p>
            <a:pPr marL="457200" indent="-457200" algn="just" eaLnBrk="1" hangingPunct="1"/>
            <a:r>
              <a:rPr lang="tr-TR" altLang="tr-TR" sz="2000" b="1">
                <a:latin typeface="Arial" charset="0"/>
                <a:cs typeface="Times New Roman" pitchFamily="18" charset="0"/>
              </a:rPr>
              <a:t>	</a:t>
            </a:r>
            <a:r>
              <a:rPr lang="tr-TR" altLang="tr-TR" sz="2000">
                <a:latin typeface="Arial" charset="0"/>
                <a:cs typeface="Times New Roman" pitchFamily="18" charset="0"/>
              </a:rPr>
              <a:t> En ekstrem koşul olan q=4 L/h ve iki sıralı lateral tertibinde ıslatılan alan oranı;</a:t>
            </a:r>
          </a:p>
          <a:p>
            <a:pPr marL="457200" indent="-457200" algn="just" eaLnBrk="1" hangingPunct="1"/>
            <a:endParaRPr lang="tr-TR" altLang="tr-TR" sz="2000">
              <a:latin typeface="Arial" charset="0"/>
            </a:endParaRPr>
          </a:p>
          <a:p>
            <a:pPr marL="457200" indent="-457200" algn="just" eaLnBrk="1" hangingPunct="1"/>
            <a:r>
              <a:rPr lang="tr-TR" altLang="tr-TR" sz="2000">
                <a:latin typeface="Arial" charset="0"/>
              </a:rPr>
              <a:t>	</a:t>
            </a:r>
          </a:p>
        </p:txBody>
      </p:sp>
      <p:graphicFrame>
        <p:nvGraphicFramePr>
          <p:cNvPr id="34821" name="Object 4"/>
          <p:cNvGraphicFramePr>
            <a:graphicFrameLocks noChangeAspect="1"/>
          </p:cNvGraphicFramePr>
          <p:nvPr/>
        </p:nvGraphicFramePr>
        <p:xfrm>
          <a:off x="1403350" y="2420938"/>
          <a:ext cx="4681538" cy="796925"/>
        </p:xfrm>
        <a:graphic>
          <a:graphicData uri="http://schemas.openxmlformats.org/presentationml/2006/ole">
            <mc:AlternateContent xmlns:mc="http://schemas.openxmlformats.org/markup-compatibility/2006">
              <mc:Choice xmlns:v="urn:schemas-microsoft-com:vml" Requires="v">
                <p:oleObj spid="_x0000_s2050" name="Denklem" r:id="rId3" imgW="2057400" imgH="444500" progId="Equation.3">
                  <p:embed/>
                </p:oleObj>
              </mc:Choice>
              <mc:Fallback>
                <p:oleObj name="Denklem" r:id="rId3" imgW="20574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420938"/>
                        <a:ext cx="4681538"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5"/>
          <p:cNvGraphicFramePr>
            <a:graphicFrameLocks noChangeAspect="1"/>
          </p:cNvGraphicFramePr>
          <p:nvPr/>
        </p:nvGraphicFramePr>
        <p:xfrm>
          <a:off x="1489075" y="3716338"/>
          <a:ext cx="4994275" cy="792162"/>
        </p:xfrm>
        <a:graphic>
          <a:graphicData uri="http://schemas.openxmlformats.org/presentationml/2006/ole">
            <mc:AlternateContent xmlns:mc="http://schemas.openxmlformats.org/markup-compatibility/2006">
              <mc:Choice xmlns:v="urn:schemas-microsoft-com:vml" Requires="v">
                <p:oleObj spid="_x0000_s2051" name="Denklem" r:id="rId5" imgW="2451100" imgH="431800" progId="Equation.3">
                  <p:embed/>
                </p:oleObj>
              </mc:Choice>
              <mc:Fallback>
                <p:oleObj name="Denklem" r:id="rId5" imgW="24511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075" y="3716338"/>
                        <a:ext cx="49942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8 Dikdörtgen"/>
          <p:cNvSpPr>
            <a:spLocks noChangeArrowheads="1"/>
          </p:cNvSpPr>
          <p:nvPr/>
        </p:nvSpPr>
        <p:spPr bwMode="auto">
          <a:xfrm>
            <a:off x="6372225" y="3933825"/>
            <a:ext cx="1344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tr-TR" altLang="tr-TR">
                <a:latin typeface="Arial" charset="0"/>
                <a:cs typeface="Times New Roman" pitchFamily="18" charset="0"/>
              </a:rPr>
              <a:t>Uygun değil </a:t>
            </a:r>
          </a:p>
        </p:txBody>
      </p:sp>
      <p:sp>
        <p:nvSpPr>
          <p:cNvPr id="34824" name="9 Dikdörtgen"/>
          <p:cNvSpPr>
            <a:spLocks noChangeArrowheads="1"/>
          </p:cNvSpPr>
          <p:nvPr/>
        </p:nvSpPr>
        <p:spPr bwMode="auto">
          <a:xfrm>
            <a:off x="250825" y="4725988"/>
            <a:ext cx="799147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50000"/>
              </a:lnSpc>
            </a:pPr>
            <a:r>
              <a:rPr lang="tr-TR" altLang="tr-TR" b="1">
                <a:latin typeface="Arial" charset="0"/>
                <a:cs typeface="Times New Roman" pitchFamily="18" charset="0"/>
              </a:rPr>
              <a:t>Her ağaç sırasına iki lateral boru hattı döşense ve en yüksek damlatıcı debisi olan 4 L/h kullanılsa bile damla sulama yöntemi ile yeterli ıslatma oranı elde edilememektedir. Bu nedenle ağaç altı mikro yağmurlama sulama yöntemi kullanılmalıdır. </a:t>
            </a:r>
          </a:p>
        </p:txBody>
      </p:sp>
    </p:spTree>
    <p:extLst>
      <p:ext uri="{BB962C8B-B14F-4D97-AF65-F5344CB8AC3E}">
        <p14:creationId xmlns:p14="http://schemas.microsoft.com/office/powerpoint/2010/main" val="1545405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Ekran Gösterisi (4:3)</PresentationFormat>
  <Paragraphs>995</Paragraphs>
  <Slides>55</Slides>
  <Notes>8</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55</vt:i4>
      </vt:variant>
    </vt:vector>
  </HeadingPairs>
  <TitlesOfParts>
    <vt:vector size="57" baseType="lpstr">
      <vt:lpstr>Ofis Teması</vt:lpstr>
      <vt:lpstr>Denklem</vt:lpstr>
      <vt:lpstr>AĞAÇ ALTI MİKRO YAĞMURLAMA SULAMA SİSTEMİ TASARIMI  ÖRNEĞİ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7.AŞAMA Doğrusal Programlama Modeline Esas Veriler</vt:lpstr>
      <vt:lpstr>7.AŞAMA Doğrusal Programlama Modeline Esas Veriler</vt:lpstr>
      <vt:lpstr>8.AŞAMA Doğrusal Programlama Modeli</vt:lpstr>
      <vt:lpstr>PowerPoint Sunusu</vt:lpstr>
      <vt:lpstr>PowerPoint Sunusu</vt:lpstr>
      <vt:lpstr>PowerPoint Sunusu</vt:lpstr>
      <vt:lpstr>PowerPoint Sunusu</vt:lpstr>
      <vt:lpstr>PowerPoint Sunusu</vt:lpstr>
      <vt:lpstr>PowerPoint Sunusu</vt:lpstr>
      <vt:lpstr>PowerPoint Sunusu</vt:lpstr>
      <vt:lpstr>PowerPoint Sunusu</vt:lpstr>
      <vt:lpstr>9.AŞAMA (kontrol birimi) SST 2. baskı 141, 4. baskı 145</vt:lpstr>
      <vt:lpstr>10.AŞAMA(POMPA BİRİMİ)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AĞAÇ ALTI MİKRO YAĞMURLAMA SULAMA SİSTEMİ TASARIMI  ÖRNEĞİ </dc:title>
  <dc:creator>Ganyan</dc:creator>
  <cp:lastModifiedBy>Ganyan</cp:lastModifiedBy>
  <cp:revision>1</cp:revision>
  <dcterms:created xsi:type="dcterms:W3CDTF">2022-12-27T17:14:01Z</dcterms:created>
  <dcterms:modified xsi:type="dcterms:W3CDTF">2022-12-27T17:22:25Z</dcterms:modified>
</cp:coreProperties>
</file>